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90" r:id="rId3"/>
    <p:sldId id="257" r:id="rId4"/>
    <p:sldId id="291" r:id="rId5"/>
    <p:sldId id="296" r:id="rId6"/>
    <p:sldId id="308" r:id="rId7"/>
    <p:sldId id="292" r:id="rId8"/>
    <p:sldId id="309" r:id="rId9"/>
    <p:sldId id="294" r:id="rId10"/>
    <p:sldId id="295" r:id="rId11"/>
    <p:sldId id="310" r:id="rId12"/>
    <p:sldId id="301" r:id="rId13"/>
    <p:sldId id="298" r:id="rId14"/>
    <p:sldId id="299" r:id="rId15"/>
    <p:sldId id="305" r:id="rId16"/>
    <p:sldId id="306" r:id="rId17"/>
    <p:sldId id="307" r:id="rId18"/>
    <p:sldId id="300" r:id="rId19"/>
    <p:sldId id="311" r:id="rId20"/>
    <p:sldId id="302"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703"/>
  </p:normalViewPr>
  <p:slideViewPr>
    <p:cSldViewPr snapToGrid="0">
      <p:cViewPr varScale="1">
        <p:scale>
          <a:sx n="128" d="100"/>
          <a:sy n="128" d="100"/>
        </p:scale>
        <p:origin x="1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0EEC3C-6080-8A43-8710-1E3040AE36AE}" type="datetimeFigureOut">
              <a:rPr lang="en-US" smtClean="0"/>
              <a:t>11/13/23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D3745-C14C-9B42-A474-5532DAC7CF5E}" type="slidenum">
              <a:rPr lang="en-US" smtClean="0"/>
              <a:t>‹#›</a:t>
            </a:fld>
            <a:endParaRPr lang="en-US"/>
          </a:p>
        </p:txBody>
      </p:sp>
    </p:spTree>
    <p:extLst>
      <p:ext uri="{BB962C8B-B14F-4D97-AF65-F5344CB8AC3E}">
        <p14:creationId xmlns:p14="http://schemas.microsoft.com/office/powerpoint/2010/main" val="110975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DD3745-C14C-9B42-A474-5532DAC7CF5E}" type="slidenum">
              <a:rPr lang="en-US" smtClean="0"/>
              <a:t>1</a:t>
            </a:fld>
            <a:endParaRPr lang="en-US"/>
          </a:p>
        </p:txBody>
      </p:sp>
    </p:spTree>
    <p:extLst>
      <p:ext uri="{BB962C8B-B14F-4D97-AF65-F5344CB8AC3E}">
        <p14:creationId xmlns:p14="http://schemas.microsoft.com/office/powerpoint/2010/main" val="860795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E01B8-A5D5-B2A6-9AA1-E4240D83649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0D2EAA-DB77-933D-51A7-5A10087EAD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CC2817C-A8C1-EAD4-21DF-871756A59F27}"/>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5" name="Footer Placeholder 4">
            <a:extLst>
              <a:ext uri="{FF2B5EF4-FFF2-40B4-BE49-F238E27FC236}">
                <a16:creationId xmlns:a16="http://schemas.microsoft.com/office/drawing/2014/main" id="{54EBCFAF-0F6B-4031-12C2-FCAFF075C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71244-0692-F1D5-077C-4205B561ECB8}"/>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2402223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8DF2-A5E1-4C44-2453-943A4F03C4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222BA6C-40E2-9C64-97C3-49AF0BE3721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4B37C-B65D-4A36-B07E-55D08AEA7694}"/>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5" name="Footer Placeholder 4">
            <a:extLst>
              <a:ext uri="{FF2B5EF4-FFF2-40B4-BE49-F238E27FC236}">
                <a16:creationId xmlns:a16="http://schemas.microsoft.com/office/drawing/2014/main" id="{FEF0C0D6-7D59-F782-5FC0-27E55AB05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7736B-FBDF-B419-2027-9D026B47ED0B}"/>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2830828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5652DA-766B-BBA8-1353-32A0EE75E20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2613E2-E8C0-1D7B-3051-95C5B42936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BCB92E-0490-7C2C-56DC-61C2BA7A615C}"/>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5" name="Footer Placeholder 4">
            <a:extLst>
              <a:ext uri="{FF2B5EF4-FFF2-40B4-BE49-F238E27FC236}">
                <a16:creationId xmlns:a16="http://schemas.microsoft.com/office/drawing/2014/main" id="{E6848BC4-ED51-9B9F-033A-900CA77A2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D2EA4-0C10-A65F-6214-D5A4D929142D}"/>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157531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A870-6F45-018F-9561-A07F302AA4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E18DCD-CCA9-A5B5-4443-8D290B0C03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64E92F6-4A60-6148-6468-4FEF9950121E}"/>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5" name="Footer Placeholder 4">
            <a:extLst>
              <a:ext uri="{FF2B5EF4-FFF2-40B4-BE49-F238E27FC236}">
                <a16:creationId xmlns:a16="http://schemas.microsoft.com/office/drawing/2014/main" id="{1389AEB8-53E2-8A3D-18ED-D2B7C089D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99714-8893-F01E-BB82-E8E857234B5F}"/>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164047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E28A-E9DA-CC93-DFE7-543EA6E3FE7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70870CB-3DCC-D8C2-156D-0A07C4F7B7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301F7B7-C1AA-9BA5-04E9-76AED03F09ED}"/>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5" name="Footer Placeholder 4">
            <a:extLst>
              <a:ext uri="{FF2B5EF4-FFF2-40B4-BE49-F238E27FC236}">
                <a16:creationId xmlns:a16="http://schemas.microsoft.com/office/drawing/2014/main" id="{3C16B0CB-7848-D62D-F7C5-F68B2643E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AED71-E9AF-EE3C-8332-7B12036E2D9D}"/>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554466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DD9C-A0E9-C820-0079-7BC7F201101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D57AF3D-746A-8011-9905-3A25DA0FF6E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301AD48-A4B5-C652-C318-A4A71026397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672354D-A852-055B-246E-1C7AADE0C7BB}"/>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6" name="Footer Placeholder 5">
            <a:extLst>
              <a:ext uri="{FF2B5EF4-FFF2-40B4-BE49-F238E27FC236}">
                <a16:creationId xmlns:a16="http://schemas.microsoft.com/office/drawing/2014/main" id="{A458A7B7-BC24-5945-1180-A400B05674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295B2-96D0-E66B-2BDE-D94020B9EC40}"/>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391128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14F4-A3F9-0EF2-5E6B-BB09988AF7A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A0D876-0DEE-76DC-9A15-352C5AC553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9661075-C0BB-B566-E28B-449258E92D4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84B631A-32BD-6A1D-1ECA-207747DA35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97DCF43-B9E4-405E-051C-0E32218D935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AFBF704-189F-DB4C-8BA4-978F8DD630FA}"/>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8" name="Footer Placeholder 7">
            <a:extLst>
              <a:ext uri="{FF2B5EF4-FFF2-40B4-BE49-F238E27FC236}">
                <a16:creationId xmlns:a16="http://schemas.microsoft.com/office/drawing/2014/main" id="{9239AD58-43FB-1642-CF1B-87D8046C71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ACD115-6E93-19DB-2F5E-58AA63603729}"/>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408363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D0D6-3C11-106F-A689-5A1F87F82CC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F784DD5-2B35-C026-46DA-8C73F66AC48F}"/>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4" name="Footer Placeholder 3">
            <a:extLst>
              <a:ext uri="{FF2B5EF4-FFF2-40B4-BE49-F238E27FC236}">
                <a16:creationId xmlns:a16="http://schemas.microsoft.com/office/drawing/2014/main" id="{0C7514A5-37F7-4806-6270-B59C0C9B87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C4D78-DD77-0C0B-8A66-35B2E015DBEC}"/>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54914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2C4EC4-5C2E-59CD-16F1-5D232F1C1059}"/>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3" name="Footer Placeholder 2">
            <a:extLst>
              <a:ext uri="{FF2B5EF4-FFF2-40B4-BE49-F238E27FC236}">
                <a16:creationId xmlns:a16="http://schemas.microsoft.com/office/drawing/2014/main" id="{AD78B89C-0D40-9AD0-E309-B55EB7945C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813A3-22EB-50CB-8C5C-851AA0D8B9B7}"/>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216287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4C536-145B-9EA9-96B8-4E351C405C4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ADF20E4-98EC-B799-8EDD-5B31BA4709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284CB89-C985-B0FB-C9FA-FCA1FEE4C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94D346-10B4-0B63-D7C1-A18F418750CC}"/>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6" name="Footer Placeholder 5">
            <a:extLst>
              <a:ext uri="{FF2B5EF4-FFF2-40B4-BE49-F238E27FC236}">
                <a16:creationId xmlns:a16="http://schemas.microsoft.com/office/drawing/2014/main" id="{A285B71D-444E-88F9-59AE-436FC6B55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9C058-64F7-78E5-BDDE-69CC4189CA6D}"/>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3225228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5B9F-11FB-810B-0486-6D6EEEDD62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E59F776-8CD0-200E-357F-AA43A762A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D26F0A-CAAA-5807-468C-E0A6A863A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ADDB1-A053-F56B-783D-E17A6FC8E337}"/>
              </a:ext>
            </a:extLst>
          </p:cNvPr>
          <p:cNvSpPr>
            <a:spLocks noGrp="1"/>
          </p:cNvSpPr>
          <p:nvPr>
            <p:ph type="dt" sz="half" idx="10"/>
          </p:nvPr>
        </p:nvSpPr>
        <p:spPr/>
        <p:txBody>
          <a:bodyPr/>
          <a:lstStyle/>
          <a:p>
            <a:fld id="{EE9BABCC-753A-0046-BBE9-AC4EADA3681B}" type="datetimeFigureOut">
              <a:rPr lang="en-US" smtClean="0"/>
              <a:t>11/12/23</a:t>
            </a:fld>
            <a:endParaRPr lang="en-US"/>
          </a:p>
        </p:txBody>
      </p:sp>
      <p:sp>
        <p:nvSpPr>
          <p:cNvPr id="6" name="Footer Placeholder 5">
            <a:extLst>
              <a:ext uri="{FF2B5EF4-FFF2-40B4-BE49-F238E27FC236}">
                <a16:creationId xmlns:a16="http://schemas.microsoft.com/office/drawing/2014/main" id="{5DBBBA6F-9DDD-22A8-5679-5296A1396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661CE-18DE-08AD-0B35-88BDC3B2AD04}"/>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334265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B2D6CC-8F1A-0C00-1C65-885FD4016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67A5E4-9C59-F2CF-540E-E7B0089C8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F0D917-6338-A39F-7DBD-F488415758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BABCC-753A-0046-BBE9-AC4EADA3681B}" type="datetimeFigureOut">
              <a:rPr lang="en-US" smtClean="0"/>
              <a:t>11/12/23</a:t>
            </a:fld>
            <a:endParaRPr lang="en-US"/>
          </a:p>
        </p:txBody>
      </p:sp>
      <p:sp>
        <p:nvSpPr>
          <p:cNvPr id="5" name="Footer Placeholder 4">
            <a:extLst>
              <a:ext uri="{FF2B5EF4-FFF2-40B4-BE49-F238E27FC236}">
                <a16:creationId xmlns:a16="http://schemas.microsoft.com/office/drawing/2014/main" id="{81EA616E-97E6-8A9D-50CC-43E6A0B023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2DECF8-1DBD-3C25-3AEE-C869527CD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16127F-9D0B-8B4D-9A0E-25447E39D833}" type="slidenum">
              <a:rPr lang="en-US" smtClean="0"/>
              <a:t>‹#›</a:t>
            </a:fld>
            <a:endParaRPr lang="en-US"/>
          </a:p>
        </p:txBody>
      </p:sp>
    </p:spTree>
    <p:extLst>
      <p:ext uri="{BB962C8B-B14F-4D97-AF65-F5344CB8AC3E}">
        <p14:creationId xmlns:p14="http://schemas.microsoft.com/office/powerpoint/2010/main" val="1824138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uilding with a steeple on a hill&#10;&#10;Description automatically generated">
            <a:extLst>
              <a:ext uri="{FF2B5EF4-FFF2-40B4-BE49-F238E27FC236}">
                <a16:creationId xmlns:a16="http://schemas.microsoft.com/office/drawing/2014/main" id="{6FE489BA-364D-84F7-0026-1E07E6C0339D}"/>
              </a:ext>
            </a:extLst>
          </p:cNvPr>
          <p:cNvPicPr>
            <a:picLocks noChangeAspect="1"/>
          </p:cNvPicPr>
          <p:nvPr/>
        </p:nvPicPr>
        <p:blipFill rotWithShape="1">
          <a:blip r:embed="rId3">
            <a:alphaModFix amt="35000"/>
          </a:blip>
          <a:srcRect t="15778"/>
          <a:stretch/>
        </p:blipFill>
        <p:spPr>
          <a:xfrm>
            <a:off x="0" y="0"/>
            <a:ext cx="12198824" cy="6857990"/>
          </a:xfrm>
          <a:prstGeom prst="rect">
            <a:avLst/>
          </a:prstGeom>
        </p:spPr>
      </p:pic>
      <p:sp>
        <p:nvSpPr>
          <p:cNvPr id="6" name="TextBox 5">
            <a:extLst>
              <a:ext uri="{FF2B5EF4-FFF2-40B4-BE49-F238E27FC236}">
                <a16:creationId xmlns:a16="http://schemas.microsoft.com/office/drawing/2014/main" id="{10C8CA96-D6BA-2ED9-6F04-B8F284FB80DF}"/>
              </a:ext>
            </a:extLst>
          </p:cNvPr>
          <p:cNvSpPr txBox="1"/>
          <p:nvPr/>
        </p:nvSpPr>
        <p:spPr>
          <a:xfrm>
            <a:off x="1811862" y="1593515"/>
            <a:ext cx="8568267" cy="523220"/>
          </a:xfrm>
          <a:prstGeom prst="rect">
            <a:avLst/>
          </a:prstGeom>
          <a:noFill/>
        </p:spPr>
        <p:txBody>
          <a:bodyPr wrap="square" rtlCol="0">
            <a:spAutoFit/>
          </a:bodyPr>
          <a:lstStyle/>
          <a:p>
            <a:r>
              <a:rPr lang="en-US" sz="2800">
                <a:latin typeface="Copperplate Gothic Bold" panose="020E0705020206020404" pitchFamily="34" charset="77"/>
                <a:cs typeface="Aldhabi" panose="020F0502020204030204" pitchFamily="34" charset="0"/>
              </a:rPr>
              <a:t>BUA 751 : Machine Learning for Business</a:t>
            </a:r>
            <a:endParaRPr lang="en-US" sz="2800" dirty="0">
              <a:latin typeface="Copperplate Gothic Bold" panose="020E0705020206020404" pitchFamily="34" charset="77"/>
              <a:cs typeface="Aldhabi" panose="020F0502020204030204" pitchFamily="34" charset="0"/>
            </a:endParaRPr>
          </a:p>
        </p:txBody>
      </p:sp>
      <p:sp>
        <p:nvSpPr>
          <p:cNvPr id="7" name="TextBox 6">
            <a:extLst>
              <a:ext uri="{FF2B5EF4-FFF2-40B4-BE49-F238E27FC236}">
                <a16:creationId xmlns:a16="http://schemas.microsoft.com/office/drawing/2014/main" id="{6F33B125-788F-2924-EE76-793CDE0F1FB6}"/>
              </a:ext>
            </a:extLst>
          </p:cNvPr>
          <p:cNvSpPr txBox="1"/>
          <p:nvPr/>
        </p:nvSpPr>
        <p:spPr>
          <a:xfrm>
            <a:off x="2315736" y="3002845"/>
            <a:ext cx="7560531" cy="2246769"/>
          </a:xfrm>
          <a:prstGeom prst="rect">
            <a:avLst/>
          </a:prstGeom>
          <a:noFill/>
        </p:spPr>
        <p:txBody>
          <a:bodyPr wrap="none" rtlCol="0">
            <a:spAutoFit/>
          </a:bodyPr>
          <a:lstStyle/>
          <a:p>
            <a:pPr algn="ctr"/>
            <a:r>
              <a:rPr lang="en-US" sz="2800" dirty="0">
                <a:latin typeface="Times New Roman" panose="02020603050405020304" pitchFamily="18" charset="0"/>
                <a:cs typeface="Times New Roman" panose="02020603050405020304" pitchFamily="18" charset="0"/>
              </a:rPr>
              <a:t>Homework 3 – Assignment : House Price Analysis</a:t>
            </a:r>
          </a:p>
          <a:p>
            <a:pPr algn="ctr"/>
            <a:r>
              <a:rPr lang="en-US" sz="2800" dirty="0">
                <a:latin typeface="Times New Roman" panose="02020603050405020304" pitchFamily="18" charset="0"/>
                <a:cs typeface="Times New Roman" panose="02020603050405020304" pitchFamily="18" charset="0"/>
              </a:rPr>
              <a:t>Group 1 </a:t>
            </a:r>
          </a:p>
          <a:p>
            <a:pPr algn="ctr"/>
            <a:r>
              <a:rPr lang="en-US" sz="2800" dirty="0">
                <a:latin typeface="Times New Roman" panose="02020603050405020304" pitchFamily="18" charset="0"/>
                <a:cs typeface="Times New Roman" panose="02020603050405020304" pitchFamily="18" charset="0"/>
              </a:rPr>
              <a:t>Priyamvada Barve</a:t>
            </a:r>
          </a:p>
          <a:p>
            <a:pPr algn="ctr"/>
            <a:r>
              <a:rPr lang="en-US" sz="2800" dirty="0">
                <a:latin typeface="Times New Roman" panose="02020603050405020304" pitchFamily="18" charset="0"/>
                <a:cs typeface="Times New Roman" panose="02020603050405020304" pitchFamily="18" charset="0"/>
              </a:rPr>
              <a:t>Nandita Pathardikar</a:t>
            </a:r>
          </a:p>
          <a:p>
            <a:pPr algn="ctr"/>
            <a:r>
              <a:rPr lang="en-US" sz="2800" dirty="0">
                <a:latin typeface="Times New Roman" panose="02020603050405020304" pitchFamily="18" charset="0"/>
                <a:cs typeface="Times New Roman" panose="02020603050405020304" pitchFamily="18" charset="0"/>
              </a:rPr>
              <a:t>Prasun Abhishek Singh</a:t>
            </a:r>
          </a:p>
        </p:txBody>
      </p:sp>
      <p:pic>
        <p:nvPicPr>
          <p:cNvPr id="9" name="Picture 8" descr="A black background with orange and blue text&#10;&#10;Description automatically generated">
            <a:extLst>
              <a:ext uri="{FF2B5EF4-FFF2-40B4-BE49-F238E27FC236}">
                <a16:creationId xmlns:a16="http://schemas.microsoft.com/office/drawing/2014/main" id="{BE09FE31-65DC-A882-F43A-58E4BBE9DC9D}"/>
              </a:ext>
            </a:extLst>
          </p:cNvPr>
          <p:cNvPicPr>
            <a:picLocks noChangeAspect="1"/>
          </p:cNvPicPr>
          <p:nvPr/>
        </p:nvPicPr>
        <p:blipFill>
          <a:blip r:embed="rId4"/>
          <a:stretch>
            <a:fillRect/>
          </a:stretch>
        </p:blipFill>
        <p:spPr>
          <a:xfrm>
            <a:off x="9022031" y="126203"/>
            <a:ext cx="2965581" cy="876494"/>
          </a:xfrm>
          <a:prstGeom prst="rect">
            <a:avLst/>
          </a:prstGeom>
        </p:spPr>
      </p:pic>
    </p:spTree>
    <p:extLst>
      <p:ext uri="{BB962C8B-B14F-4D97-AF65-F5344CB8AC3E}">
        <p14:creationId xmlns:p14="http://schemas.microsoft.com/office/powerpoint/2010/main" val="243761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CE41-1764-AF5D-DAC6-996FC8932FBE}"/>
              </a:ext>
            </a:extLst>
          </p:cNvPr>
          <p:cNvSpPr>
            <a:spLocks noGrp="1"/>
          </p:cNvSpPr>
          <p:nvPr>
            <p:ph type="title"/>
          </p:nvPr>
        </p:nvSpPr>
        <p:spPr/>
        <p:txBody>
          <a:bodyPr/>
          <a:lstStyle/>
          <a:p>
            <a:r>
              <a:rPr lang="en-US" dirty="0">
                <a:latin typeface="AkayaTelivigala" pitchFamily="2" charset="77"/>
                <a:cs typeface="AkayaTelivigala" pitchFamily="2" charset="77"/>
              </a:rPr>
              <a:t>VIF less than 10</a:t>
            </a:r>
          </a:p>
        </p:txBody>
      </p:sp>
      <p:pic>
        <p:nvPicPr>
          <p:cNvPr id="5" name="Content Placeholder 4" descr="A close-up of numbers&#10;&#10;Description automatically generated">
            <a:extLst>
              <a:ext uri="{FF2B5EF4-FFF2-40B4-BE49-F238E27FC236}">
                <a16:creationId xmlns:a16="http://schemas.microsoft.com/office/drawing/2014/main" id="{B7DC7225-6A66-B592-02FC-FD544A0A37C6}"/>
              </a:ext>
            </a:extLst>
          </p:cNvPr>
          <p:cNvPicPr>
            <a:picLocks noGrp="1" noChangeAspect="1"/>
          </p:cNvPicPr>
          <p:nvPr>
            <p:ph idx="1"/>
          </p:nvPr>
        </p:nvPicPr>
        <p:blipFill>
          <a:blip r:embed="rId2"/>
          <a:stretch>
            <a:fillRect/>
          </a:stretch>
        </p:blipFill>
        <p:spPr>
          <a:xfrm>
            <a:off x="636104" y="3384231"/>
            <a:ext cx="10515600" cy="1920585"/>
          </a:xfrm>
        </p:spPr>
      </p:pic>
      <p:sp>
        <p:nvSpPr>
          <p:cNvPr id="6" name="TextBox 5">
            <a:extLst>
              <a:ext uri="{FF2B5EF4-FFF2-40B4-BE49-F238E27FC236}">
                <a16:creationId xmlns:a16="http://schemas.microsoft.com/office/drawing/2014/main" id="{78F41B99-09D0-0A7D-319D-EFA1F719E955}"/>
              </a:ext>
            </a:extLst>
          </p:cNvPr>
          <p:cNvSpPr txBox="1"/>
          <p:nvPr/>
        </p:nvSpPr>
        <p:spPr>
          <a:xfrm>
            <a:off x="5893904" y="1838738"/>
            <a:ext cx="4969566" cy="1754326"/>
          </a:xfrm>
          <a:prstGeom prst="rect">
            <a:avLst/>
          </a:prstGeom>
          <a:noFill/>
        </p:spPr>
        <p:txBody>
          <a:bodyPr wrap="square" rtlCol="0">
            <a:spAutoFit/>
          </a:bodyPr>
          <a:lstStyle/>
          <a:p>
            <a:r>
              <a:rPr lang="en-US" dirty="0">
                <a:latin typeface="AkayaTelivigala" pitchFamily="2" charset="77"/>
                <a:cs typeface="AkayaTelivigala" pitchFamily="2" charset="77"/>
              </a:rPr>
              <a:t>After VIF analysis we see 19 variables which are distinct. </a:t>
            </a:r>
          </a:p>
          <a:p>
            <a:endParaRPr lang="en-US" dirty="0">
              <a:latin typeface="AkayaTelivigala" pitchFamily="2" charset="77"/>
              <a:cs typeface="AkayaTelivigala" pitchFamily="2" charset="77"/>
            </a:endParaRPr>
          </a:p>
          <a:p>
            <a:endParaRPr lang="en-US" dirty="0">
              <a:latin typeface="AkayaTelivigala" pitchFamily="2" charset="77"/>
              <a:cs typeface="AkayaTelivigala" pitchFamily="2" charset="77"/>
            </a:endParaRPr>
          </a:p>
          <a:p>
            <a:endParaRPr lang="en-US" dirty="0">
              <a:latin typeface="AkayaTelivigala" pitchFamily="2" charset="77"/>
              <a:cs typeface="AkayaTelivigala" pitchFamily="2" charset="77"/>
            </a:endParaRPr>
          </a:p>
          <a:p>
            <a:endParaRPr lang="en-US" dirty="0">
              <a:latin typeface="AkayaTelivigala" pitchFamily="2" charset="77"/>
              <a:cs typeface="AkayaTelivigala" pitchFamily="2" charset="77"/>
            </a:endParaRPr>
          </a:p>
        </p:txBody>
      </p:sp>
    </p:spTree>
    <p:extLst>
      <p:ext uri="{BB962C8B-B14F-4D97-AF65-F5344CB8AC3E}">
        <p14:creationId xmlns:p14="http://schemas.microsoft.com/office/powerpoint/2010/main" val="1334277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7DDC19-C1D9-0C23-3634-A89357181AB2}"/>
              </a:ext>
            </a:extLst>
          </p:cNvPr>
          <p:cNvPicPr>
            <a:picLocks noChangeAspect="1"/>
          </p:cNvPicPr>
          <p:nvPr/>
        </p:nvPicPr>
        <p:blipFill>
          <a:blip r:embed="rId2"/>
          <a:stretch>
            <a:fillRect/>
          </a:stretch>
        </p:blipFill>
        <p:spPr>
          <a:xfrm>
            <a:off x="470453" y="543989"/>
            <a:ext cx="7772400" cy="715878"/>
          </a:xfrm>
          <a:prstGeom prst="rect">
            <a:avLst/>
          </a:prstGeom>
        </p:spPr>
      </p:pic>
      <p:pic>
        <p:nvPicPr>
          <p:cNvPr id="5" name="Picture 4">
            <a:extLst>
              <a:ext uri="{FF2B5EF4-FFF2-40B4-BE49-F238E27FC236}">
                <a16:creationId xmlns:a16="http://schemas.microsoft.com/office/drawing/2014/main" id="{97102E9B-5E42-093D-1862-0E99DFE9A2B9}"/>
              </a:ext>
            </a:extLst>
          </p:cNvPr>
          <p:cNvPicPr>
            <a:picLocks noChangeAspect="1"/>
          </p:cNvPicPr>
          <p:nvPr/>
        </p:nvPicPr>
        <p:blipFill>
          <a:blip r:embed="rId3"/>
          <a:stretch>
            <a:fillRect/>
          </a:stretch>
        </p:blipFill>
        <p:spPr>
          <a:xfrm>
            <a:off x="4015961" y="1573084"/>
            <a:ext cx="4813300" cy="635000"/>
          </a:xfrm>
          <a:prstGeom prst="rect">
            <a:avLst/>
          </a:prstGeom>
        </p:spPr>
      </p:pic>
      <p:pic>
        <p:nvPicPr>
          <p:cNvPr id="6" name="Picture 5">
            <a:extLst>
              <a:ext uri="{FF2B5EF4-FFF2-40B4-BE49-F238E27FC236}">
                <a16:creationId xmlns:a16="http://schemas.microsoft.com/office/drawing/2014/main" id="{0E1B257E-E0E9-5524-E068-9A96C00F3832}"/>
              </a:ext>
            </a:extLst>
          </p:cNvPr>
          <p:cNvPicPr>
            <a:picLocks noChangeAspect="1"/>
          </p:cNvPicPr>
          <p:nvPr/>
        </p:nvPicPr>
        <p:blipFill>
          <a:blip r:embed="rId4"/>
          <a:stretch>
            <a:fillRect/>
          </a:stretch>
        </p:blipFill>
        <p:spPr>
          <a:xfrm>
            <a:off x="470453" y="2635171"/>
            <a:ext cx="5778500" cy="1384300"/>
          </a:xfrm>
          <a:prstGeom prst="rect">
            <a:avLst/>
          </a:prstGeom>
        </p:spPr>
      </p:pic>
      <p:pic>
        <p:nvPicPr>
          <p:cNvPr id="7" name="Picture 6">
            <a:extLst>
              <a:ext uri="{FF2B5EF4-FFF2-40B4-BE49-F238E27FC236}">
                <a16:creationId xmlns:a16="http://schemas.microsoft.com/office/drawing/2014/main" id="{87301B40-0F14-6E90-6EA1-8B231070FB1D}"/>
              </a:ext>
            </a:extLst>
          </p:cNvPr>
          <p:cNvPicPr>
            <a:picLocks noChangeAspect="1"/>
          </p:cNvPicPr>
          <p:nvPr/>
        </p:nvPicPr>
        <p:blipFill>
          <a:blip r:embed="rId5"/>
          <a:stretch>
            <a:fillRect/>
          </a:stretch>
        </p:blipFill>
        <p:spPr>
          <a:xfrm>
            <a:off x="3660361" y="4190720"/>
            <a:ext cx="5168900" cy="673100"/>
          </a:xfrm>
          <a:prstGeom prst="rect">
            <a:avLst/>
          </a:prstGeom>
        </p:spPr>
      </p:pic>
      <p:pic>
        <p:nvPicPr>
          <p:cNvPr id="8" name="Picture 7">
            <a:extLst>
              <a:ext uri="{FF2B5EF4-FFF2-40B4-BE49-F238E27FC236}">
                <a16:creationId xmlns:a16="http://schemas.microsoft.com/office/drawing/2014/main" id="{796D9581-6E59-DDFD-C3F2-8A1AC7CEAA54}"/>
              </a:ext>
            </a:extLst>
          </p:cNvPr>
          <p:cNvPicPr>
            <a:picLocks noChangeAspect="1"/>
          </p:cNvPicPr>
          <p:nvPr/>
        </p:nvPicPr>
        <p:blipFill>
          <a:blip r:embed="rId6"/>
          <a:stretch>
            <a:fillRect/>
          </a:stretch>
        </p:blipFill>
        <p:spPr>
          <a:xfrm>
            <a:off x="470453" y="5219422"/>
            <a:ext cx="7708900" cy="1066800"/>
          </a:xfrm>
          <a:prstGeom prst="rect">
            <a:avLst/>
          </a:prstGeom>
        </p:spPr>
      </p:pic>
      <p:sp>
        <p:nvSpPr>
          <p:cNvPr id="9" name="TextBox 8">
            <a:extLst>
              <a:ext uri="{FF2B5EF4-FFF2-40B4-BE49-F238E27FC236}">
                <a16:creationId xmlns:a16="http://schemas.microsoft.com/office/drawing/2014/main" id="{3595136B-805A-EBEB-0998-297E081B3B4E}"/>
              </a:ext>
            </a:extLst>
          </p:cNvPr>
          <p:cNvSpPr txBox="1"/>
          <p:nvPr/>
        </p:nvSpPr>
        <p:spPr>
          <a:xfrm>
            <a:off x="8676861" y="677866"/>
            <a:ext cx="2375452" cy="369332"/>
          </a:xfrm>
          <a:prstGeom prst="rect">
            <a:avLst/>
          </a:prstGeom>
          <a:noFill/>
        </p:spPr>
        <p:txBody>
          <a:bodyPr wrap="square" rtlCol="0">
            <a:spAutoFit/>
          </a:bodyPr>
          <a:lstStyle/>
          <a:p>
            <a:r>
              <a:rPr lang="en-US" dirty="0">
                <a:latin typeface="AkayaTelivigala" pitchFamily="2" charset="77"/>
                <a:cs typeface="AkayaTelivigala" pitchFamily="2" charset="77"/>
              </a:rPr>
              <a:t>Variables with VIF &lt;10</a:t>
            </a:r>
          </a:p>
        </p:txBody>
      </p:sp>
      <p:sp>
        <p:nvSpPr>
          <p:cNvPr id="10" name="TextBox 9">
            <a:extLst>
              <a:ext uri="{FF2B5EF4-FFF2-40B4-BE49-F238E27FC236}">
                <a16:creationId xmlns:a16="http://schemas.microsoft.com/office/drawing/2014/main" id="{BDCD6434-5946-9FAF-92AA-7EEA0951133B}"/>
              </a:ext>
            </a:extLst>
          </p:cNvPr>
          <p:cNvSpPr txBox="1"/>
          <p:nvPr/>
        </p:nvSpPr>
        <p:spPr>
          <a:xfrm>
            <a:off x="9557854" y="1414255"/>
            <a:ext cx="2115655" cy="1200329"/>
          </a:xfrm>
          <a:prstGeom prst="rect">
            <a:avLst/>
          </a:prstGeom>
          <a:noFill/>
        </p:spPr>
        <p:txBody>
          <a:bodyPr wrap="square" rtlCol="0">
            <a:spAutoFit/>
          </a:bodyPr>
          <a:lstStyle/>
          <a:p>
            <a:r>
              <a:rPr lang="en-US" dirty="0">
                <a:latin typeface="AkayaTelivigala" pitchFamily="2" charset="77"/>
                <a:cs typeface="AkayaTelivigala" pitchFamily="2" charset="77"/>
              </a:rPr>
              <a:t>We create a new dataset with VIF &lt;10 variables and sales price</a:t>
            </a:r>
          </a:p>
        </p:txBody>
      </p:sp>
      <p:sp>
        <p:nvSpPr>
          <p:cNvPr id="11" name="TextBox 10">
            <a:extLst>
              <a:ext uri="{FF2B5EF4-FFF2-40B4-BE49-F238E27FC236}">
                <a16:creationId xmlns:a16="http://schemas.microsoft.com/office/drawing/2014/main" id="{AC85A806-632D-CCB6-DE76-81443365B478}"/>
              </a:ext>
            </a:extLst>
          </p:cNvPr>
          <p:cNvSpPr txBox="1"/>
          <p:nvPr/>
        </p:nvSpPr>
        <p:spPr>
          <a:xfrm>
            <a:off x="6838121" y="3036600"/>
            <a:ext cx="3468757" cy="646331"/>
          </a:xfrm>
          <a:prstGeom prst="rect">
            <a:avLst/>
          </a:prstGeom>
          <a:noFill/>
        </p:spPr>
        <p:txBody>
          <a:bodyPr wrap="square" rtlCol="0">
            <a:spAutoFit/>
          </a:bodyPr>
          <a:lstStyle/>
          <a:p>
            <a:r>
              <a:rPr lang="en-US" dirty="0">
                <a:latin typeface="AkayaTelivigala" pitchFamily="2" charset="77"/>
                <a:cs typeface="AkayaTelivigala" pitchFamily="2" charset="77"/>
              </a:rPr>
              <a:t>Creating normalize and </a:t>
            </a:r>
            <a:r>
              <a:rPr lang="en-US" dirty="0" err="1">
                <a:latin typeface="AkayaTelivigala" pitchFamily="2" charset="77"/>
                <a:cs typeface="AkayaTelivigala" pitchFamily="2" charset="77"/>
              </a:rPr>
              <a:t>denormalize</a:t>
            </a:r>
            <a:r>
              <a:rPr lang="en-US" dirty="0">
                <a:latin typeface="AkayaTelivigala" pitchFamily="2" charset="77"/>
                <a:cs typeface="AkayaTelivigala" pitchFamily="2" charset="77"/>
              </a:rPr>
              <a:t> functions</a:t>
            </a:r>
          </a:p>
        </p:txBody>
      </p:sp>
      <p:sp>
        <p:nvSpPr>
          <p:cNvPr id="12" name="TextBox 11">
            <a:extLst>
              <a:ext uri="{FF2B5EF4-FFF2-40B4-BE49-F238E27FC236}">
                <a16:creationId xmlns:a16="http://schemas.microsoft.com/office/drawing/2014/main" id="{C79B262D-E3C0-43C6-383D-E0227A8DF7B0}"/>
              </a:ext>
            </a:extLst>
          </p:cNvPr>
          <p:cNvSpPr txBox="1"/>
          <p:nvPr/>
        </p:nvSpPr>
        <p:spPr>
          <a:xfrm>
            <a:off x="9194385" y="4338245"/>
            <a:ext cx="2842591" cy="369332"/>
          </a:xfrm>
          <a:prstGeom prst="rect">
            <a:avLst/>
          </a:prstGeom>
          <a:noFill/>
        </p:spPr>
        <p:txBody>
          <a:bodyPr wrap="square" rtlCol="0">
            <a:spAutoFit/>
          </a:bodyPr>
          <a:lstStyle/>
          <a:p>
            <a:r>
              <a:rPr lang="en-US" dirty="0">
                <a:latin typeface="AkayaTelivigala" pitchFamily="2" charset="77"/>
                <a:cs typeface="AkayaTelivigala" pitchFamily="2" charset="77"/>
              </a:rPr>
              <a:t>Normalizing the data</a:t>
            </a:r>
          </a:p>
        </p:txBody>
      </p:sp>
      <p:sp>
        <p:nvSpPr>
          <p:cNvPr id="13" name="TextBox 12">
            <a:extLst>
              <a:ext uri="{FF2B5EF4-FFF2-40B4-BE49-F238E27FC236}">
                <a16:creationId xmlns:a16="http://schemas.microsoft.com/office/drawing/2014/main" id="{0DCD3D2E-832D-BD81-D8C8-B77E06E9146F}"/>
              </a:ext>
            </a:extLst>
          </p:cNvPr>
          <p:cNvSpPr txBox="1"/>
          <p:nvPr/>
        </p:nvSpPr>
        <p:spPr>
          <a:xfrm>
            <a:off x="8676861" y="5362892"/>
            <a:ext cx="2385391" cy="923330"/>
          </a:xfrm>
          <a:prstGeom prst="rect">
            <a:avLst/>
          </a:prstGeom>
          <a:noFill/>
        </p:spPr>
        <p:txBody>
          <a:bodyPr wrap="square" rtlCol="0">
            <a:spAutoFit/>
          </a:bodyPr>
          <a:lstStyle/>
          <a:p>
            <a:r>
              <a:rPr lang="en-US" dirty="0">
                <a:latin typeface="AkayaTelivigala" pitchFamily="2" charset="77"/>
                <a:cs typeface="AkayaTelivigala" pitchFamily="2" charset="77"/>
              </a:rPr>
              <a:t>Creating training data and testing data by splitting 70% and 30%</a:t>
            </a:r>
          </a:p>
        </p:txBody>
      </p:sp>
    </p:spTree>
    <p:extLst>
      <p:ext uri="{BB962C8B-B14F-4D97-AF65-F5344CB8AC3E}">
        <p14:creationId xmlns:p14="http://schemas.microsoft.com/office/powerpoint/2010/main" val="4218932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84215888-5F65-B2F4-97F2-9F271B9F7E7B}"/>
              </a:ext>
            </a:extLst>
          </p:cNvPr>
          <p:cNvSpPr>
            <a:spLocks noGrp="1"/>
          </p:cNvSpPr>
          <p:nvPr>
            <p:ph type="title"/>
          </p:nvPr>
        </p:nvSpPr>
        <p:spPr>
          <a:xfrm>
            <a:off x="838200" y="609600"/>
            <a:ext cx="3739341" cy="1330839"/>
          </a:xfrm>
        </p:spPr>
        <p:txBody>
          <a:bodyPr vert="horz" lIns="91440" tIns="45720" rIns="91440" bIns="45720" rtlCol="0" anchor="ctr">
            <a:normAutofit fontScale="90000"/>
          </a:bodyPr>
          <a:lstStyle/>
          <a:p>
            <a:r>
              <a:rPr lang="en-US" b="1" kern="1200" dirty="0">
                <a:solidFill>
                  <a:schemeClr val="tx1"/>
                </a:solidFill>
                <a:latin typeface="AkayaTelivigala" pitchFamily="2" charset="77"/>
                <a:cs typeface="AkayaTelivigala" pitchFamily="2" charset="77"/>
              </a:rPr>
              <a:t>Neural Network (single layer)</a:t>
            </a:r>
          </a:p>
        </p:txBody>
      </p:sp>
      <p:sp>
        <p:nvSpPr>
          <p:cNvPr id="6" name="TextBox 5">
            <a:extLst>
              <a:ext uri="{FF2B5EF4-FFF2-40B4-BE49-F238E27FC236}">
                <a16:creationId xmlns:a16="http://schemas.microsoft.com/office/drawing/2014/main" id="{78F41B99-09D0-0A7D-319D-EFA1F719E955}"/>
              </a:ext>
            </a:extLst>
          </p:cNvPr>
          <p:cNvSpPr txBox="1"/>
          <p:nvPr/>
        </p:nvSpPr>
        <p:spPr>
          <a:xfrm>
            <a:off x="862366" y="2194102"/>
            <a:ext cx="342700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In this neural network one hidden layer contains loop of 1 to 3 hidden nodes, using 70% training data, randomly selected variables having VIF&lt; 10.</a:t>
            </a: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Testing is done with the remaining 30% of the data. </a:t>
            </a:r>
          </a:p>
        </p:txBody>
      </p:sp>
      <p:pic>
        <p:nvPicPr>
          <p:cNvPr id="10" name="Content Placeholder 9" descr="A screenshot of a computer program&#10;&#10;Description automatically generated">
            <a:extLst>
              <a:ext uri="{FF2B5EF4-FFF2-40B4-BE49-F238E27FC236}">
                <a16:creationId xmlns:a16="http://schemas.microsoft.com/office/drawing/2014/main" id="{162CB510-82AE-3163-2D6E-6664317CA5B0}"/>
              </a:ext>
            </a:extLst>
          </p:cNvPr>
          <p:cNvPicPr>
            <a:picLocks noGrp="1" noChangeAspect="1"/>
          </p:cNvPicPr>
          <p:nvPr>
            <p:ph idx="1"/>
          </p:nvPr>
        </p:nvPicPr>
        <p:blipFill>
          <a:blip r:embed="rId2"/>
          <a:stretch>
            <a:fillRect/>
          </a:stretch>
        </p:blipFill>
        <p:spPr>
          <a:xfrm>
            <a:off x="4745031" y="1940438"/>
            <a:ext cx="7363009" cy="2889979"/>
          </a:xfrm>
          <a:prstGeom prst="rect">
            <a:avLst/>
          </a:prstGeom>
        </p:spPr>
      </p:pic>
    </p:spTree>
    <p:extLst>
      <p:ext uri="{BB962C8B-B14F-4D97-AF65-F5344CB8AC3E}">
        <p14:creationId xmlns:p14="http://schemas.microsoft.com/office/powerpoint/2010/main" val="4213634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C212-E080-4CE6-70B4-A8F08C563946}"/>
              </a:ext>
            </a:extLst>
          </p:cNvPr>
          <p:cNvSpPr>
            <a:spLocks noGrp="1"/>
          </p:cNvSpPr>
          <p:nvPr>
            <p:ph type="title"/>
          </p:nvPr>
        </p:nvSpPr>
        <p:spPr/>
        <p:txBody>
          <a:bodyPr/>
          <a:lstStyle/>
          <a:p>
            <a:r>
              <a:rPr lang="en-US" dirty="0">
                <a:latin typeface="AkayaTelivigala" pitchFamily="2" charset="77"/>
                <a:cs typeface="AkayaTelivigala" pitchFamily="2" charset="77"/>
              </a:rPr>
              <a:t>Visual Representation of the Neural Network with 1 Hidden Layer and 3 Nodes</a:t>
            </a:r>
          </a:p>
        </p:txBody>
      </p:sp>
      <p:pic>
        <p:nvPicPr>
          <p:cNvPr id="5" name="Content Placeholder 4">
            <a:extLst>
              <a:ext uri="{FF2B5EF4-FFF2-40B4-BE49-F238E27FC236}">
                <a16:creationId xmlns:a16="http://schemas.microsoft.com/office/drawing/2014/main" id="{CD5680C3-4A60-8FFC-1DE9-1FE3DF7ADE81}"/>
              </a:ext>
            </a:extLst>
          </p:cNvPr>
          <p:cNvPicPr>
            <a:picLocks noGrp="1" noChangeAspect="1"/>
          </p:cNvPicPr>
          <p:nvPr>
            <p:ph idx="1"/>
          </p:nvPr>
        </p:nvPicPr>
        <p:blipFill>
          <a:blip r:embed="rId2"/>
          <a:stretch>
            <a:fillRect/>
          </a:stretch>
        </p:blipFill>
        <p:spPr>
          <a:xfrm>
            <a:off x="2325543" y="1835562"/>
            <a:ext cx="6848273" cy="4542527"/>
          </a:xfrm>
        </p:spPr>
      </p:pic>
    </p:spTree>
    <p:extLst>
      <p:ext uri="{BB962C8B-B14F-4D97-AF65-F5344CB8AC3E}">
        <p14:creationId xmlns:p14="http://schemas.microsoft.com/office/powerpoint/2010/main" val="1434450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E4009-6E26-E6E1-9419-7A846E17D5E3}"/>
              </a:ext>
            </a:extLst>
          </p:cNvPr>
          <p:cNvSpPr>
            <a:spLocks noGrp="1"/>
          </p:cNvSpPr>
          <p:nvPr>
            <p:ph type="title"/>
          </p:nvPr>
        </p:nvSpPr>
        <p:spPr>
          <a:xfrm>
            <a:off x="841248" y="256032"/>
            <a:ext cx="10506456" cy="1014984"/>
          </a:xfrm>
        </p:spPr>
        <p:txBody>
          <a:bodyPr anchor="b">
            <a:normAutofit/>
          </a:bodyPr>
          <a:lstStyle/>
          <a:p>
            <a:r>
              <a:rPr lang="en-GB" b="1" dirty="0">
                <a:latin typeface="Rockwell"/>
                <a:cs typeface="Calibri Light"/>
              </a:rPr>
              <a:t>Testing our model</a:t>
            </a:r>
            <a:endParaRPr lang="en-US" dirty="0"/>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close up of a logo&#10;&#10;Description automatically generated">
            <a:extLst>
              <a:ext uri="{FF2B5EF4-FFF2-40B4-BE49-F238E27FC236}">
                <a16:creationId xmlns:a16="http://schemas.microsoft.com/office/drawing/2014/main" id="{BF07231C-BC69-2398-8F91-7EFE1AC819CE}"/>
              </a:ext>
            </a:extLst>
          </p:cNvPr>
          <p:cNvPicPr>
            <a:picLocks noChangeAspect="1"/>
          </p:cNvPicPr>
          <p:nvPr/>
        </p:nvPicPr>
        <p:blipFill>
          <a:blip r:embed="rId2"/>
          <a:stretch>
            <a:fillRect/>
          </a:stretch>
        </p:blipFill>
        <p:spPr>
          <a:xfrm>
            <a:off x="5864191" y="2918567"/>
            <a:ext cx="5489609" cy="737708"/>
          </a:xfrm>
          <a:prstGeom prst="rect">
            <a:avLst/>
          </a:prstGeom>
        </p:spPr>
      </p:pic>
      <p:sp>
        <p:nvSpPr>
          <p:cNvPr id="6" name="TextBox 5">
            <a:extLst>
              <a:ext uri="{FF2B5EF4-FFF2-40B4-BE49-F238E27FC236}">
                <a16:creationId xmlns:a16="http://schemas.microsoft.com/office/drawing/2014/main" id="{63EEFF17-0DDC-D0B8-ABCA-9608252E8B22}"/>
              </a:ext>
            </a:extLst>
          </p:cNvPr>
          <p:cNvSpPr txBox="1"/>
          <p:nvPr/>
        </p:nvSpPr>
        <p:spPr>
          <a:xfrm>
            <a:off x="6292716" y="2012636"/>
            <a:ext cx="4949469" cy="654011"/>
          </a:xfrm>
          <a:prstGeom prst="rect">
            <a:avLst/>
          </a:prstGeom>
          <a:noFill/>
        </p:spPr>
        <p:txBody>
          <a:bodyPr wrap="square" rtlCol="0">
            <a:spAutoFit/>
          </a:bodyPr>
          <a:lstStyle/>
          <a:p>
            <a:pPr defTabSz="748711">
              <a:spcAft>
                <a:spcPts val="552"/>
              </a:spcAft>
            </a:pPr>
            <a:r>
              <a:rPr lang="en-GB" sz="1840" kern="1200" dirty="0">
                <a:solidFill>
                  <a:schemeClr val="tx1"/>
                </a:solidFill>
                <a:latin typeface="AkayaTelivigala" pitchFamily="2" charset="77"/>
                <a:ea typeface="+mn-lt"/>
                <a:cs typeface="+mn-cs"/>
              </a:rPr>
              <a:t>In this instance we got 1 layer 2 nodes configuration as highest accuracy</a:t>
            </a:r>
            <a:r>
              <a:rPr lang="en-GB" sz="1840" kern="1200" dirty="0">
                <a:solidFill>
                  <a:schemeClr val="tx1"/>
                </a:solidFill>
                <a:latin typeface="AkayaTelivigala" pitchFamily="2" charset="77"/>
                <a:ea typeface="+mn-ea"/>
                <a:cs typeface="+mn-cs"/>
              </a:rPr>
              <a:t>. </a:t>
            </a:r>
            <a:endParaRPr lang="en-GB" dirty="0">
              <a:latin typeface="AkayaTelivigala" pitchFamily="2" charset="77"/>
              <a:cs typeface="AkayaTelivigala" pitchFamily="2" charset="77"/>
            </a:endParaRPr>
          </a:p>
        </p:txBody>
      </p:sp>
      <p:sp>
        <p:nvSpPr>
          <p:cNvPr id="7" name="TextBox 6">
            <a:extLst>
              <a:ext uri="{FF2B5EF4-FFF2-40B4-BE49-F238E27FC236}">
                <a16:creationId xmlns:a16="http://schemas.microsoft.com/office/drawing/2014/main" id="{54A90FD1-DD64-D5A9-152E-30E652461192}"/>
              </a:ext>
            </a:extLst>
          </p:cNvPr>
          <p:cNvSpPr txBox="1"/>
          <p:nvPr/>
        </p:nvSpPr>
        <p:spPr>
          <a:xfrm>
            <a:off x="1076950" y="4064589"/>
            <a:ext cx="2927404" cy="347146"/>
          </a:xfrm>
          <a:prstGeom prst="rect">
            <a:avLst/>
          </a:prstGeom>
          <a:noFill/>
        </p:spPr>
        <p:txBody>
          <a:bodyPr wrap="none" rtlCol="0">
            <a:spAutoFit/>
          </a:bodyPr>
          <a:lstStyle/>
          <a:p>
            <a:pPr defTabSz="841248">
              <a:spcAft>
                <a:spcPts val="600"/>
              </a:spcAft>
            </a:pPr>
            <a:r>
              <a:rPr lang="en-US" sz="1656" kern="1200">
                <a:solidFill>
                  <a:schemeClr val="tx1"/>
                </a:solidFill>
                <a:latin typeface="AkayaTelivigala" pitchFamily="2" charset="77"/>
                <a:ea typeface="+mn-ea"/>
                <a:cs typeface="+mn-cs"/>
              </a:rPr>
              <a:t>1 Hidden layer with 1 to 3 nodes</a:t>
            </a:r>
            <a:endParaRPr lang="en-US">
              <a:latin typeface="AkayaTelivigala" pitchFamily="2" charset="77"/>
              <a:cs typeface="AkayaTelivigala" pitchFamily="2" charset="77"/>
            </a:endParaRPr>
          </a:p>
        </p:txBody>
      </p:sp>
      <p:pic>
        <p:nvPicPr>
          <p:cNvPr id="8" name="Picture 7" descr="A number of steps with numbers&#10;&#10;Description automatically generated">
            <a:extLst>
              <a:ext uri="{FF2B5EF4-FFF2-40B4-BE49-F238E27FC236}">
                <a16:creationId xmlns:a16="http://schemas.microsoft.com/office/drawing/2014/main" id="{8EE5A7C0-6601-05F4-C557-F4236F14761B}"/>
              </a:ext>
            </a:extLst>
          </p:cNvPr>
          <p:cNvPicPr>
            <a:picLocks noChangeAspect="1"/>
          </p:cNvPicPr>
          <p:nvPr/>
        </p:nvPicPr>
        <p:blipFill>
          <a:blip r:embed="rId3"/>
          <a:stretch>
            <a:fillRect/>
          </a:stretch>
        </p:blipFill>
        <p:spPr>
          <a:xfrm>
            <a:off x="838200" y="4433489"/>
            <a:ext cx="7070670" cy="1763931"/>
          </a:xfrm>
          <a:prstGeom prst="rect">
            <a:avLst/>
          </a:prstGeom>
        </p:spPr>
      </p:pic>
    </p:spTree>
    <p:extLst>
      <p:ext uri="{BB962C8B-B14F-4D97-AF65-F5344CB8AC3E}">
        <p14:creationId xmlns:p14="http://schemas.microsoft.com/office/powerpoint/2010/main" val="363090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84215888-5F65-B2F4-97F2-9F271B9F7E7B}"/>
              </a:ext>
            </a:extLst>
          </p:cNvPr>
          <p:cNvSpPr>
            <a:spLocks noGrp="1"/>
          </p:cNvSpPr>
          <p:nvPr>
            <p:ph type="title"/>
          </p:nvPr>
        </p:nvSpPr>
        <p:spPr>
          <a:xfrm>
            <a:off x="838200" y="609600"/>
            <a:ext cx="3739341" cy="1330839"/>
          </a:xfrm>
        </p:spPr>
        <p:txBody>
          <a:bodyPr vert="horz" lIns="91440" tIns="45720" rIns="91440" bIns="45720" rtlCol="0" anchor="ctr">
            <a:normAutofit fontScale="90000"/>
          </a:bodyPr>
          <a:lstStyle/>
          <a:p>
            <a:r>
              <a:rPr lang="en-US" b="1" kern="1200">
                <a:solidFill>
                  <a:schemeClr val="tx1"/>
                </a:solidFill>
                <a:latin typeface="+mj-lt"/>
                <a:ea typeface="+mj-ea"/>
                <a:cs typeface="+mj-cs"/>
              </a:rPr>
              <a:t>Neural Network (two layer)</a:t>
            </a:r>
          </a:p>
        </p:txBody>
      </p:sp>
      <p:sp>
        <p:nvSpPr>
          <p:cNvPr id="6" name="TextBox 5">
            <a:extLst>
              <a:ext uri="{FF2B5EF4-FFF2-40B4-BE49-F238E27FC236}">
                <a16:creationId xmlns:a16="http://schemas.microsoft.com/office/drawing/2014/main" id="{78F41B99-09D0-0A7D-319D-EFA1F719E955}"/>
              </a:ext>
            </a:extLst>
          </p:cNvPr>
          <p:cNvSpPr txBox="1"/>
          <p:nvPr/>
        </p:nvSpPr>
        <p:spPr>
          <a:xfrm>
            <a:off x="862366" y="2194102"/>
            <a:ext cx="342700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In this neural network two hidden layer contains loop of 1 to 3 hidden nodes, using 70% training data, randomly selected variables having VIF&lt; 10.</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Testing is done with the remaining 30% of the data. </a:t>
            </a:r>
          </a:p>
        </p:txBody>
      </p:sp>
      <p:pic>
        <p:nvPicPr>
          <p:cNvPr id="5" name="Content Placeholder 4" descr="A screenshot of a computer&#10;&#10;Description automatically generated">
            <a:extLst>
              <a:ext uri="{FF2B5EF4-FFF2-40B4-BE49-F238E27FC236}">
                <a16:creationId xmlns:a16="http://schemas.microsoft.com/office/drawing/2014/main" id="{A59DE782-CCC2-249F-4D59-D1A139583D88}"/>
              </a:ext>
            </a:extLst>
          </p:cNvPr>
          <p:cNvPicPr>
            <a:picLocks noGrp="1" noChangeAspect="1"/>
          </p:cNvPicPr>
          <p:nvPr>
            <p:ph idx="1"/>
          </p:nvPr>
        </p:nvPicPr>
        <p:blipFill>
          <a:blip r:embed="rId2"/>
          <a:stretch>
            <a:fillRect/>
          </a:stretch>
        </p:blipFill>
        <p:spPr>
          <a:xfrm>
            <a:off x="5445457" y="1686656"/>
            <a:ext cx="6155141" cy="3508428"/>
          </a:xfrm>
          <a:prstGeom prst="rect">
            <a:avLst/>
          </a:prstGeom>
        </p:spPr>
      </p:pic>
    </p:spTree>
    <p:extLst>
      <p:ext uri="{BB962C8B-B14F-4D97-AF65-F5344CB8AC3E}">
        <p14:creationId xmlns:p14="http://schemas.microsoft.com/office/powerpoint/2010/main" val="342307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C212-E080-4CE6-70B4-A8F08C563946}"/>
              </a:ext>
            </a:extLst>
          </p:cNvPr>
          <p:cNvSpPr>
            <a:spLocks noGrp="1"/>
          </p:cNvSpPr>
          <p:nvPr>
            <p:ph type="title"/>
          </p:nvPr>
        </p:nvSpPr>
        <p:spPr/>
        <p:txBody>
          <a:bodyPr>
            <a:normAutofit fontScale="90000"/>
          </a:bodyPr>
          <a:lstStyle/>
          <a:p>
            <a:r>
              <a:rPr lang="en-US" dirty="0">
                <a:latin typeface="AkayaTelivigala" pitchFamily="2" charset="77"/>
                <a:cs typeface="AkayaTelivigala" pitchFamily="2" charset="77"/>
              </a:rPr>
              <a:t>Visual Representation of the Neural Network with 2 Hidden Layer and 3 Nodes in both layers</a:t>
            </a:r>
          </a:p>
        </p:txBody>
      </p:sp>
      <p:pic>
        <p:nvPicPr>
          <p:cNvPr id="7" name="Content Placeholder 6" descr="A diagram of a network&#10;&#10;Description automatically generated">
            <a:extLst>
              <a:ext uri="{FF2B5EF4-FFF2-40B4-BE49-F238E27FC236}">
                <a16:creationId xmlns:a16="http://schemas.microsoft.com/office/drawing/2014/main" id="{C3769885-5E11-9C4E-CE8F-49D0E30CF4DA}"/>
              </a:ext>
            </a:extLst>
          </p:cNvPr>
          <p:cNvPicPr>
            <a:picLocks noGrp="1" noChangeAspect="1"/>
          </p:cNvPicPr>
          <p:nvPr>
            <p:ph idx="1"/>
          </p:nvPr>
        </p:nvPicPr>
        <p:blipFill>
          <a:blip r:embed="rId2"/>
          <a:stretch>
            <a:fillRect/>
          </a:stretch>
        </p:blipFill>
        <p:spPr>
          <a:xfrm>
            <a:off x="2546224" y="1825625"/>
            <a:ext cx="7099551" cy="4351338"/>
          </a:xfrm>
        </p:spPr>
      </p:pic>
    </p:spTree>
    <p:extLst>
      <p:ext uri="{BB962C8B-B14F-4D97-AF65-F5344CB8AC3E}">
        <p14:creationId xmlns:p14="http://schemas.microsoft.com/office/powerpoint/2010/main" val="3903754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E4009-6E26-E6E1-9419-7A846E17D5E3}"/>
              </a:ext>
            </a:extLst>
          </p:cNvPr>
          <p:cNvSpPr>
            <a:spLocks noGrp="1"/>
          </p:cNvSpPr>
          <p:nvPr>
            <p:ph type="title"/>
          </p:nvPr>
        </p:nvSpPr>
        <p:spPr>
          <a:xfrm>
            <a:off x="841248" y="256032"/>
            <a:ext cx="10506456" cy="1014984"/>
          </a:xfrm>
        </p:spPr>
        <p:txBody>
          <a:bodyPr anchor="b">
            <a:normAutofit/>
          </a:bodyPr>
          <a:lstStyle/>
          <a:p>
            <a:r>
              <a:rPr lang="en-GB" b="1" dirty="0">
                <a:latin typeface="AkayaTelivigala" pitchFamily="2" charset="77"/>
                <a:cs typeface="AkayaTelivigala" pitchFamily="2" charset="77"/>
              </a:rPr>
              <a:t>Testing our model</a:t>
            </a:r>
            <a:endParaRPr lang="en-US" dirty="0">
              <a:latin typeface="AkayaTelivigala" pitchFamily="2" charset="77"/>
              <a:cs typeface="AkayaTelivigala" pitchFamily="2" charset="77"/>
            </a:endParaRP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63EEFF17-0DDC-D0B8-ABCA-9608252E8B22}"/>
              </a:ext>
            </a:extLst>
          </p:cNvPr>
          <p:cNvSpPr txBox="1"/>
          <p:nvPr/>
        </p:nvSpPr>
        <p:spPr>
          <a:xfrm>
            <a:off x="6122019" y="2130606"/>
            <a:ext cx="4818015" cy="636641"/>
          </a:xfrm>
          <a:prstGeom prst="rect">
            <a:avLst/>
          </a:prstGeom>
          <a:noFill/>
        </p:spPr>
        <p:txBody>
          <a:bodyPr wrap="square" rtlCol="0">
            <a:spAutoFit/>
          </a:bodyPr>
          <a:lstStyle/>
          <a:p>
            <a:pPr defTabSz="724296">
              <a:spcAft>
                <a:spcPts val="534"/>
              </a:spcAft>
            </a:pPr>
            <a:r>
              <a:rPr lang="en-GB" sz="1780" kern="1200">
                <a:solidFill>
                  <a:schemeClr val="tx1"/>
                </a:solidFill>
                <a:latin typeface="AkayaTelivigala" pitchFamily="2" charset="77"/>
                <a:ea typeface="+mn-lt"/>
                <a:cs typeface="+mn-cs"/>
              </a:rPr>
              <a:t>In this instance we got 3rd layer with 1</a:t>
            </a:r>
            <a:r>
              <a:rPr lang="en-GB" sz="1780" kern="1200" baseline="30000">
                <a:solidFill>
                  <a:schemeClr val="tx1"/>
                </a:solidFill>
                <a:latin typeface="AkayaTelivigala" pitchFamily="2" charset="77"/>
                <a:ea typeface="+mn-lt"/>
                <a:cs typeface="+mn-cs"/>
              </a:rPr>
              <a:t>st</a:t>
            </a:r>
            <a:r>
              <a:rPr lang="en-GB" sz="1780" kern="1200">
                <a:solidFill>
                  <a:schemeClr val="tx1"/>
                </a:solidFill>
                <a:latin typeface="AkayaTelivigala" pitchFamily="2" charset="77"/>
                <a:ea typeface="+mn-lt"/>
                <a:cs typeface="+mn-cs"/>
              </a:rPr>
              <a:t> node configuration as highest accuracy</a:t>
            </a:r>
            <a:r>
              <a:rPr lang="en-GB" sz="1780" kern="1200">
                <a:solidFill>
                  <a:schemeClr val="tx1"/>
                </a:solidFill>
                <a:latin typeface="AkayaTelivigala" pitchFamily="2" charset="77"/>
                <a:ea typeface="+mn-ea"/>
                <a:cs typeface="+mn-cs"/>
              </a:rPr>
              <a:t>. </a:t>
            </a:r>
            <a:endParaRPr lang="en-GB">
              <a:latin typeface="AkayaTelivigala" pitchFamily="2" charset="77"/>
              <a:cs typeface="AkayaTelivigala" pitchFamily="2" charset="77"/>
            </a:endParaRPr>
          </a:p>
        </p:txBody>
      </p:sp>
      <p:sp>
        <p:nvSpPr>
          <p:cNvPr id="7" name="TextBox 6">
            <a:extLst>
              <a:ext uri="{FF2B5EF4-FFF2-40B4-BE49-F238E27FC236}">
                <a16:creationId xmlns:a16="http://schemas.microsoft.com/office/drawing/2014/main" id="{54A90FD1-DD64-D5A9-152E-30E652461192}"/>
              </a:ext>
            </a:extLst>
          </p:cNvPr>
          <p:cNvSpPr txBox="1"/>
          <p:nvPr/>
        </p:nvSpPr>
        <p:spPr>
          <a:xfrm>
            <a:off x="1283546" y="2507775"/>
            <a:ext cx="2864887" cy="338875"/>
          </a:xfrm>
          <a:prstGeom prst="rect">
            <a:avLst/>
          </a:prstGeom>
          <a:noFill/>
        </p:spPr>
        <p:txBody>
          <a:bodyPr wrap="none" rtlCol="0">
            <a:spAutoFit/>
          </a:bodyPr>
          <a:lstStyle/>
          <a:p>
            <a:pPr defTabSz="813816">
              <a:spcAft>
                <a:spcPts val="600"/>
              </a:spcAft>
            </a:pPr>
            <a:r>
              <a:rPr lang="en-US" sz="1602" kern="1200">
                <a:solidFill>
                  <a:schemeClr val="tx1"/>
                </a:solidFill>
                <a:latin typeface="AkayaTelivigala" pitchFamily="2" charset="77"/>
                <a:ea typeface="+mn-ea"/>
                <a:cs typeface="+mn-cs"/>
              </a:rPr>
              <a:t>2 Hidden layer with 1 to 3 nodes</a:t>
            </a:r>
            <a:endParaRPr lang="en-US">
              <a:latin typeface="AkayaTelivigala" pitchFamily="2" charset="77"/>
              <a:cs typeface="AkayaTelivigala" pitchFamily="2" charset="77"/>
            </a:endParaRPr>
          </a:p>
        </p:txBody>
      </p:sp>
      <p:pic>
        <p:nvPicPr>
          <p:cNvPr id="4" name="Picture 3" descr="A screenshot of a computer program&#10;&#10;Description automatically generated">
            <a:extLst>
              <a:ext uri="{FF2B5EF4-FFF2-40B4-BE49-F238E27FC236}">
                <a16:creationId xmlns:a16="http://schemas.microsoft.com/office/drawing/2014/main" id="{BC3960B4-FC4C-74AB-5559-9130F78DED95}"/>
              </a:ext>
            </a:extLst>
          </p:cNvPr>
          <p:cNvPicPr>
            <a:picLocks noChangeAspect="1"/>
          </p:cNvPicPr>
          <p:nvPr/>
        </p:nvPicPr>
        <p:blipFill>
          <a:blip r:embed="rId2"/>
          <a:stretch>
            <a:fillRect/>
          </a:stretch>
        </p:blipFill>
        <p:spPr>
          <a:xfrm>
            <a:off x="838200" y="3027279"/>
            <a:ext cx="5099721" cy="3052170"/>
          </a:xfrm>
          <a:prstGeom prst="rect">
            <a:avLst/>
          </a:prstGeom>
        </p:spPr>
      </p:pic>
      <p:pic>
        <p:nvPicPr>
          <p:cNvPr id="10" name="Picture 9" descr="A close-up of a computer screen&#10;&#10;Description automatically generated">
            <a:extLst>
              <a:ext uri="{FF2B5EF4-FFF2-40B4-BE49-F238E27FC236}">
                <a16:creationId xmlns:a16="http://schemas.microsoft.com/office/drawing/2014/main" id="{6C74130B-AAB1-2D34-3C07-A62EF344EF9F}"/>
              </a:ext>
            </a:extLst>
          </p:cNvPr>
          <p:cNvPicPr>
            <a:picLocks noChangeAspect="1"/>
          </p:cNvPicPr>
          <p:nvPr/>
        </p:nvPicPr>
        <p:blipFill>
          <a:blip r:embed="rId3"/>
          <a:stretch>
            <a:fillRect/>
          </a:stretch>
        </p:blipFill>
        <p:spPr>
          <a:xfrm>
            <a:off x="5905600" y="2954590"/>
            <a:ext cx="5448200" cy="942299"/>
          </a:xfrm>
          <a:prstGeom prst="rect">
            <a:avLst/>
          </a:prstGeom>
        </p:spPr>
      </p:pic>
      <p:pic>
        <p:nvPicPr>
          <p:cNvPr id="18" name="Picture 17">
            <a:extLst>
              <a:ext uri="{FF2B5EF4-FFF2-40B4-BE49-F238E27FC236}">
                <a16:creationId xmlns:a16="http://schemas.microsoft.com/office/drawing/2014/main" id="{0B0FB86F-ED36-5EA1-580D-B84D3AC17A75}"/>
              </a:ext>
            </a:extLst>
          </p:cNvPr>
          <p:cNvPicPr>
            <a:picLocks noChangeAspect="1"/>
          </p:cNvPicPr>
          <p:nvPr/>
        </p:nvPicPr>
        <p:blipFill>
          <a:blip r:embed="rId4"/>
          <a:stretch>
            <a:fillRect/>
          </a:stretch>
        </p:blipFill>
        <p:spPr>
          <a:xfrm>
            <a:off x="5905600" y="4313429"/>
            <a:ext cx="5249311" cy="239935"/>
          </a:xfrm>
          <a:prstGeom prst="rect">
            <a:avLst/>
          </a:prstGeom>
        </p:spPr>
      </p:pic>
    </p:spTree>
    <p:extLst>
      <p:ext uri="{BB962C8B-B14F-4D97-AF65-F5344CB8AC3E}">
        <p14:creationId xmlns:p14="http://schemas.microsoft.com/office/powerpoint/2010/main" val="1065666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FE99-2DA9-83AF-2CE3-14CB768B6C7E}"/>
              </a:ext>
            </a:extLst>
          </p:cNvPr>
          <p:cNvSpPr>
            <a:spLocks noGrp="1"/>
          </p:cNvSpPr>
          <p:nvPr>
            <p:ph type="title"/>
          </p:nvPr>
        </p:nvSpPr>
        <p:spPr/>
        <p:txBody>
          <a:bodyPr/>
          <a:lstStyle/>
          <a:p>
            <a:r>
              <a:rPr lang="en-GB" sz="4400" b="1" dirty="0">
                <a:latin typeface="AkayaTelivigala" pitchFamily="2" charset="77"/>
                <a:cs typeface="AkayaTelivigala" pitchFamily="2" charset="77"/>
              </a:rPr>
              <a:t>Lessons Learnt</a:t>
            </a:r>
            <a:endParaRPr lang="en-US" dirty="0">
              <a:latin typeface="AkayaTelivigala" pitchFamily="2" charset="77"/>
              <a:cs typeface="AkayaTelivigala" pitchFamily="2" charset="77"/>
            </a:endParaRPr>
          </a:p>
        </p:txBody>
      </p:sp>
      <p:sp>
        <p:nvSpPr>
          <p:cNvPr id="3" name="Content Placeholder 2">
            <a:extLst>
              <a:ext uri="{FF2B5EF4-FFF2-40B4-BE49-F238E27FC236}">
                <a16:creationId xmlns:a16="http://schemas.microsoft.com/office/drawing/2014/main" id="{2DAAFA52-CE46-8F05-F774-90215A782996}"/>
              </a:ext>
            </a:extLst>
          </p:cNvPr>
          <p:cNvSpPr>
            <a:spLocks noGrp="1"/>
          </p:cNvSpPr>
          <p:nvPr>
            <p:ph idx="1"/>
          </p:nvPr>
        </p:nvSpPr>
        <p:spPr>
          <a:xfrm>
            <a:off x="838200" y="1690688"/>
            <a:ext cx="10515600" cy="4351338"/>
          </a:xfrm>
        </p:spPr>
        <p:txBody>
          <a:bodyPr>
            <a:normAutofit lnSpcReduction="10000"/>
          </a:bodyPr>
          <a:lstStyle/>
          <a:p>
            <a:pPr marL="0" indent="0">
              <a:buNone/>
            </a:pPr>
            <a:r>
              <a:rPr lang="en-GB" sz="2800" dirty="0">
                <a:latin typeface="AkayaTelivigala" pitchFamily="2" charset="77"/>
                <a:ea typeface="+mn-lt"/>
                <a:cs typeface="AkayaTelivigala" pitchFamily="2" charset="77"/>
              </a:rPr>
              <a:t>When</a:t>
            </a:r>
            <a:r>
              <a:rPr lang="en-GB" sz="2800" dirty="0">
                <a:latin typeface="AkayaTelivigala" pitchFamily="2" charset="77"/>
                <a:cs typeface="AkayaTelivigala" pitchFamily="2" charset="77"/>
              </a:rPr>
              <a:t> do visualizations not help?</a:t>
            </a:r>
          </a:p>
          <a:p>
            <a:pPr marL="0" indent="0">
              <a:buNone/>
            </a:pPr>
            <a:endParaRPr lang="en-GB" sz="2800" dirty="0">
              <a:latin typeface="AkayaTelivigala" pitchFamily="2" charset="77"/>
              <a:cs typeface="AkayaTelivigala" pitchFamily="2" charset="77"/>
            </a:endParaRPr>
          </a:p>
          <a:p>
            <a:pPr marL="0" indent="0">
              <a:buNone/>
            </a:pPr>
            <a:r>
              <a:rPr lang="en-GB" dirty="0">
                <a:latin typeface="AkayaTelivigala" pitchFamily="2" charset="77"/>
                <a:cs typeface="AkayaTelivigala" pitchFamily="2" charset="77"/>
              </a:rPr>
              <a:t>To use</a:t>
            </a:r>
            <a:r>
              <a:rPr lang="en-GB" sz="2800" dirty="0">
                <a:latin typeface="AkayaTelivigala" pitchFamily="2" charset="77"/>
                <a:cs typeface="AkayaTelivigala" pitchFamily="2" charset="77"/>
              </a:rPr>
              <a:t> pair panels for visualization, we see that there were too many attributes which makes it confusing to interpret the data.</a:t>
            </a:r>
          </a:p>
          <a:p>
            <a:pPr marL="0" indent="0">
              <a:buNone/>
            </a:pPr>
            <a:endParaRPr lang="en-GB" dirty="0">
              <a:latin typeface="AkayaTelivigala" pitchFamily="2" charset="77"/>
              <a:cs typeface="AkayaTelivigala" pitchFamily="2" charset="77"/>
            </a:endParaRPr>
          </a:p>
          <a:p>
            <a:pPr marL="0" indent="0">
              <a:buNone/>
            </a:pPr>
            <a:r>
              <a:rPr lang="en-GB" sz="2800" dirty="0">
                <a:latin typeface="AkayaTelivigala" pitchFamily="2" charset="77"/>
                <a:cs typeface="AkayaTelivigala" pitchFamily="2" charset="77"/>
              </a:rPr>
              <a:t>Data visualization cannot help if data has </a:t>
            </a:r>
            <a:r>
              <a:rPr lang="en-GB" dirty="0">
                <a:latin typeface="AkayaTelivigala" pitchFamily="2" charset="77"/>
                <a:cs typeface="AkayaTelivigala" pitchFamily="2" charset="77"/>
              </a:rPr>
              <a:t>multicollinearity, it can lead to misinterpretation. </a:t>
            </a:r>
            <a:endParaRPr lang="en-GB" sz="2800" dirty="0">
              <a:latin typeface="AkayaTelivigala" pitchFamily="2" charset="77"/>
              <a:cs typeface="AkayaTelivigala" pitchFamily="2" charset="77"/>
            </a:endParaRPr>
          </a:p>
          <a:p>
            <a:pPr marL="0" indent="0">
              <a:buNone/>
            </a:pPr>
            <a:endParaRPr lang="en-GB" sz="2800" dirty="0">
              <a:latin typeface="AkayaTelivigala" pitchFamily="2" charset="77"/>
              <a:cs typeface="AkayaTelivigala" pitchFamily="2" charset="77"/>
            </a:endParaRPr>
          </a:p>
          <a:p>
            <a:pPr marL="0" indent="0">
              <a:buNone/>
            </a:pPr>
            <a:r>
              <a:rPr lang="en-GB" sz="2800" dirty="0">
                <a:latin typeface="AkayaTelivigala" pitchFamily="2" charset="77"/>
                <a:cs typeface="AkayaTelivigala" pitchFamily="2" charset="77"/>
              </a:rPr>
              <a:t>Visualization doesn’t help if data is too complex or cluttered to understand without numbers. </a:t>
            </a:r>
            <a:endParaRPr lang="en-US" sz="2800" dirty="0">
              <a:latin typeface="AkayaTelivigala" pitchFamily="2" charset="77"/>
              <a:cs typeface="AkayaTelivigala" pitchFamily="2" charset="77"/>
            </a:endParaRPr>
          </a:p>
          <a:p>
            <a:pPr marL="0">
              <a:buNone/>
            </a:pPr>
            <a:endParaRPr lang="en-GB" sz="2800" dirty="0">
              <a:latin typeface="AkayaTelivigala" pitchFamily="2" charset="77"/>
              <a:cs typeface="AkayaTelivigala" pitchFamily="2" charset="77"/>
            </a:endParaRPr>
          </a:p>
        </p:txBody>
      </p:sp>
    </p:spTree>
    <p:extLst>
      <p:ext uri="{BB962C8B-B14F-4D97-AF65-F5344CB8AC3E}">
        <p14:creationId xmlns:p14="http://schemas.microsoft.com/office/powerpoint/2010/main" val="1792246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FE99-2DA9-83AF-2CE3-14CB768B6C7E}"/>
              </a:ext>
            </a:extLst>
          </p:cNvPr>
          <p:cNvSpPr>
            <a:spLocks noGrp="1"/>
          </p:cNvSpPr>
          <p:nvPr>
            <p:ph type="title"/>
          </p:nvPr>
        </p:nvSpPr>
        <p:spPr/>
        <p:txBody>
          <a:bodyPr/>
          <a:lstStyle/>
          <a:p>
            <a:r>
              <a:rPr lang="en-GB" sz="4400" b="1" dirty="0">
                <a:latin typeface="AkayaTelivigala" pitchFamily="2" charset="77"/>
                <a:cs typeface="AkayaTelivigala" pitchFamily="2" charset="77"/>
              </a:rPr>
              <a:t>Lessons Learnt</a:t>
            </a:r>
            <a:endParaRPr lang="en-US" dirty="0">
              <a:latin typeface="AkayaTelivigala" pitchFamily="2" charset="77"/>
              <a:cs typeface="AkayaTelivigala" pitchFamily="2" charset="77"/>
            </a:endParaRPr>
          </a:p>
        </p:txBody>
      </p:sp>
      <p:sp>
        <p:nvSpPr>
          <p:cNvPr id="3" name="Content Placeholder 2">
            <a:extLst>
              <a:ext uri="{FF2B5EF4-FFF2-40B4-BE49-F238E27FC236}">
                <a16:creationId xmlns:a16="http://schemas.microsoft.com/office/drawing/2014/main" id="{2DAAFA52-CE46-8F05-F774-90215A782996}"/>
              </a:ext>
            </a:extLst>
          </p:cNvPr>
          <p:cNvSpPr>
            <a:spLocks noGrp="1"/>
          </p:cNvSpPr>
          <p:nvPr>
            <p:ph idx="1"/>
          </p:nvPr>
        </p:nvSpPr>
        <p:spPr>
          <a:xfrm>
            <a:off x="838200" y="1690688"/>
            <a:ext cx="10515600" cy="4351338"/>
          </a:xfrm>
        </p:spPr>
        <p:txBody>
          <a:bodyPr>
            <a:normAutofit/>
          </a:bodyPr>
          <a:lstStyle/>
          <a:p>
            <a:pPr marL="0" indent="0">
              <a:buNone/>
            </a:pPr>
            <a:r>
              <a:rPr lang="en-GB" sz="2800" dirty="0">
                <a:latin typeface="AkayaTelivigala" pitchFamily="2" charset="77"/>
                <a:ea typeface="+mn-lt"/>
                <a:cs typeface="AkayaTelivigala" pitchFamily="2" charset="77"/>
              </a:rPr>
              <a:t>When</a:t>
            </a:r>
            <a:r>
              <a:rPr lang="en-GB" sz="2800" dirty="0">
                <a:latin typeface="AkayaTelivigala" pitchFamily="2" charset="77"/>
                <a:cs typeface="AkayaTelivigala" pitchFamily="2" charset="77"/>
              </a:rPr>
              <a:t> do visualizations help?</a:t>
            </a:r>
          </a:p>
          <a:p>
            <a:pPr marL="0" indent="0">
              <a:buNone/>
            </a:pPr>
            <a:r>
              <a:rPr lang="en-GB" sz="2800" dirty="0">
                <a:latin typeface="AkayaTelivigala" pitchFamily="2" charset="77"/>
                <a:cs typeface="AkayaTelivigala" pitchFamily="2" charset="77"/>
              </a:rPr>
              <a:t>Visualization helps if data has less attributes. </a:t>
            </a:r>
          </a:p>
          <a:p>
            <a:pPr marL="0" indent="0">
              <a:buNone/>
            </a:pPr>
            <a:endParaRPr lang="en-GB" dirty="0">
              <a:latin typeface="AkayaTelivigala" pitchFamily="2" charset="77"/>
              <a:cs typeface="AkayaTelivigala" pitchFamily="2" charset="77"/>
            </a:endParaRPr>
          </a:p>
          <a:p>
            <a:pPr marL="0" indent="0">
              <a:buNone/>
            </a:pPr>
            <a:r>
              <a:rPr lang="en-GB" sz="2800" dirty="0">
                <a:latin typeface="AkayaTelivigala" pitchFamily="2" charset="77"/>
                <a:cs typeface="AkayaTelivigala" pitchFamily="2" charset="77"/>
              </a:rPr>
              <a:t>Visualization will help identify th</a:t>
            </a:r>
            <a:r>
              <a:rPr lang="en-GB" dirty="0">
                <a:latin typeface="AkayaTelivigala" pitchFamily="2" charset="77"/>
                <a:cs typeface="AkayaTelivigala" pitchFamily="2" charset="77"/>
              </a:rPr>
              <a:t>e relationship or pattern in graphs when data points are not too cluttered. </a:t>
            </a:r>
            <a:endParaRPr lang="en-GB" sz="2800" dirty="0">
              <a:latin typeface="AkayaTelivigala" pitchFamily="2" charset="77"/>
              <a:cs typeface="AkayaTelivigala" pitchFamily="2" charset="77"/>
            </a:endParaRPr>
          </a:p>
          <a:p>
            <a:pPr marL="0" indent="0">
              <a:buNone/>
            </a:pPr>
            <a:endParaRPr lang="en-GB" sz="2800" dirty="0">
              <a:latin typeface="AkayaTelivigala" pitchFamily="2" charset="77"/>
              <a:cs typeface="AkayaTelivigala" pitchFamily="2" charset="77"/>
            </a:endParaRPr>
          </a:p>
          <a:p>
            <a:pPr marL="0">
              <a:buNone/>
            </a:pPr>
            <a:r>
              <a:rPr lang="en-GB" sz="2800" dirty="0">
                <a:latin typeface="AkayaTelivigala" pitchFamily="2" charset="77"/>
                <a:cs typeface="AkayaTelivigala" pitchFamily="2" charset="77"/>
              </a:rPr>
              <a:t>For complex data plotting a correlation matrix is helpful as it highlights any higher or weaker relationship between variables.</a:t>
            </a:r>
          </a:p>
          <a:p>
            <a:pPr marL="0">
              <a:buNone/>
            </a:pPr>
            <a:endParaRPr lang="en-US" sz="2800" dirty="0">
              <a:latin typeface="AkayaTelivigala" pitchFamily="2" charset="77"/>
              <a:cs typeface="AkayaTelivigala" pitchFamily="2" charset="77"/>
            </a:endParaRPr>
          </a:p>
          <a:p>
            <a:pPr marL="0">
              <a:buNone/>
            </a:pPr>
            <a:endParaRPr lang="en-GB" sz="2800" dirty="0">
              <a:latin typeface="AkayaTelivigala" pitchFamily="2" charset="77"/>
              <a:cs typeface="AkayaTelivigala" pitchFamily="2" charset="77"/>
            </a:endParaRPr>
          </a:p>
        </p:txBody>
      </p:sp>
    </p:spTree>
    <p:extLst>
      <p:ext uri="{BB962C8B-B14F-4D97-AF65-F5344CB8AC3E}">
        <p14:creationId xmlns:p14="http://schemas.microsoft.com/office/powerpoint/2010/main" val="2237984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se line vector icons">
            <a:extLst>
              <a:ext uri="{FF2B5EF4-FFF2-40B4-BE49-F238E27FC236}">
                <a16:creationId xmlns:a16="http://schemas.microsoft.com/office/drawing/2014/main" id="{5C8E4604-379E-D949-5F41-4B78650524C7}"/>
              </a:ext>
            </a:extLst>
          </p:cNvPr>
          <p:cNvPicPr>
            <a:picLocks noChangeAspect="1"/>
          </p:cNvPicPr>
          <p:nvPr/>
        </p:nvPicPr>
        <p:blipFill rotWithShape="1">
          <a:blip r:embed="rId2"/>
          <a:srcRect r="1710" b="-2"/>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3975DF-7D35-DCBF-4928-0E7A743EA6A1}"/>
              </a:ext>
            </a:extLst>
          </p:cNvPr>
          <p:cNvSpPr>
            <a:spLocks noGrp="1"/>
          </p:cNvSpPr>
          <p:nvPr>
            <p:ph type="title"/>
          </p:nvPr>
        </p:nvSpPr>
        <p:spPr>
          <a:xfrm>
            <a:off x="371094" y="1161288"/>
            <a:ext cx="3438144" cy="1124712"/>
          </a:xfrm>
        </p:spPr>
        <p:txBody>
          <a:bodyPr anchor="b">
            <a:normAutofit/>
          </a:bodyPr>
          <a:lstStyle/>
          <a:p>
            <a:r>
              <a:rPr lang="en-US" sz="2800" dirty="0">
                <a:solidFill>
                  <a:schemeClr val="bg1"/>
                </a:solidFill>
                <a:latin typeface="AkayaTelivigala" pitchFamily="2" charset="77"/>
                <a:cs typeface="AkayaTelivigala" pitchFamily="2" charset="77"/>
              </a:rPr>
              <a:t>Dataset Description</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E38982-D1B0-8C67-0070-5C6108751BC4}"/>
              </a:ext>
            </a:extLst>
          </p:cNvPr>
          <p:cNvSpPr>
            <a:spLocks noGrp="1"/>
          </p:cNvSpPr>
          <p:nvPr>
            <p:ph idx="1"/>
          </p:nvPr>
        </p:nvSpPr>
        <p:spPr>
          <a:xfrm>
            <a:off x="371094" y="2718054"/>
            <a:ext cx="3438906" cy="3207258"/>
          </a:xfrm>
        </p:spPr>
        <p:txBody>
          <a:bodyPr anchor="t">
            <a:normAutofit/>
          </a:bodyPr>
          <a:lstStyle/>
          <a:p>
            <a:r>
              <a:rPr lang="en-US" sz="1700" dirty="0">
                <a:solidFill>
                  <a:schemeClr val="bg1"/>
                </a:solidFill>
                <a:latin typeface="AkayaTelivigala" pitchFamily="2" charset="77"/>
                <a:cs typeface="AkayaTelivigala" pitchFamily="2" charset="77"/>
              </a:rPr>
              <a:t>Dataset consists of different factors that influence house price. </a:t>
            </a:r>
          </a:p>
          <a:p>
            <a:r>
              <a:rPr lang="en-US" sz="1700" dirty="0">
                <a:solidFill>
                  <a:schemeClr val="bg1"/>
                </a:solidFill>
                <a:latin typeface="AkayaTelivigala" pitchFamily="2" charset="77"/>
                <a:cs typeface="AkayaTelivigala" pitchFamily="2" charset="77"/>
              </a:rPr>
              <a:t>Sales price of house depends on following factors:</a:t>
            </a:r>
          </a:p>
          <a:p>
            <a:pPr marL="0" indent="0">
              <a:buNone/>
            </a:pPr>
            <a:r>
              <a:rPr lang="en-US" sz="1700" dirty="0">
                <a:solidFill>
                  <a:schemeClr val="bg1"/>
                </a:solidFill>
                <a:latin typeface="AkayaTelivigala" pitchFamily="2" charset="77"/>
                <a:cs typeface="AkayaTelivigala" pitchFamily="2" charset="77"/>
              </a:rPr>
              <a:t>	- quality of house</a:t>
            </a:r>
          </a:p>
          <a:p>
            <a:pPr marL="0" indent="0">
              <a:buNone/>
            </a:pPr>
            <a:r>
              <a:rPr lang="en-US" sz="1700" dirty="0">
                <a:solidFill>
                  <a:schemeClr val="bg1"/>
                </a:solidFill>
                <a:latin typeface="AkayaTelivigala" pitchFamily="2" charset="77"/>
                <a:cs typeface="AkayaTelivigala" pitchFamily="2" charset="77"/>
              </a:rPr>
              <a:t>	- number of garage spaces </a:t>
            </a:r>
          </a:p>
          <a:p>
            <a:pPr marL="0" indent="0">
              <a:buNone/>
            </a:pPr>
            <a:r>
              <a:rPr lang="en-US" sz="1700" dirty="0">
                <a:solidFill>
                  <a:schemeClr val="bg1"/>
                </a:solidFill>
                <a:latin typeface="AkayaTelivigala" pitchFamily="2" charset="77"/>
                <a:cs typeface="AkayaTelivigala" pitchFamily="2" charset="77"/>
              </a:rPr>
              <a:t>	- Number of full and half   	  bathrooms </a:t>
            </a:r>
          </a:p>
          <a:p>
            <a:pPr marL="0" indent="0">
              <a:buNone/>
            </a:pPr>
            <a:r>
              <a:rPr lang="en-US" sz="1700" dirty="0">
                <a:solidFill>
                  <a:schemeClr val="bg1"/>
                </a:solidFill>
                <a:latin typeface="AkayaTelivigala" pitchFamily="2" charset="77"/>
                <a:cs typeface="AkayaTelivigala" pitchFamily="2" charset="77"/>
              </a:rPr>
              <a:t>	- square feet of living area </a:t>
            </a:r>
          </a:p>
        </p:txBody>
      </p:sp>
    </p:spTree>
    <p:extLst>
      <p:ext uri="{BB962C8B-B14F-4D97-AF65-F5344CB8AC3E}">
        <p14:creationId xmlns:p14="http://schemas.microsoft.com/office/powerpoint/2010/main" val="895312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9FE99-2DA9-83AF-2CE3-14CB768B6C7E}"/>
              </a:ext>
            </a:extLst>
          </p:cNvPr>
          <p:cNvSpPr>
            <a:spLocks noGrp="1"/>
          </p:cNvSpPr>
          <p:nvPr>
            <p:ph type="title"/>
          </p:nvPr>
        </p:nvSpPr>
        <p:spPr>
          <a:xfrm>
            <a:off x="630936" y="502920"/>
            <a:ext cx="3419856" cy="1463040"/>
          </a:xfrm>
        </p:spPr>
        <p:txBody>
          <a:bodyPr anchor="ctr">
            <a:normAutofit/>
          </a:bodyPr>
          <a:lstStyle/>
          <a:p>
            <a:r>
              <a:rPr lang="en-GB" sz="3000" b="1">
                <a:latin typeface="AkayaTelivigala" pitchFamily="2" charset="77"/>
                <a:ea typeface="+mj-lt"/>
                <a:cs typeface="AkayaTelivigala" pitchFamily="2" charset="77"/>
              </a:rPr>
              <a:t>Which neural network was the most accurate?</a:t>
            </a:r>
            <a:endParaRPr lang="en-US" sz="3000">
              <a:latin typeface="AkayaTelivigala" pitchFamily="2" charset="77"/>
              <a:cs typeface="AkayaTelivigala" pitchFamily="2" charset="77"/>
            </a:endParaRP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AAFA52-CE46-8F05-F774-90215A782996}"/>
              </a:ext>
            </a:extLst>
          </p:cNvPr>
          <p:cNvSpPr>
            <a:spLocks noGrp="1"/>
          </p:cNvSpPr>
          <p:nvPr>
            <p:ph idx="1"/>
          </p:nvPr>
        </p:nvSpPr>
        <p:spPr>
          <a:xfrm>
            <a:off x="4654295" y="502920"/>
            <a:ext cx="6894576" cy="1463040"/>
          </a:xfrm>
        </p:spPr>
        <p:txBody>
          <a:bodyPr anchor="ctr">
            <a:normAutofit/>
          </a:bodyPr>
          <a:lstStyle/>
          <a:p>
            <a:r>
              <a:rPr lang="en-GB" sz="2200" kern="1200">
                <a:latin typeface="AkayaTelivigala" pitchFamily="2" charset="77"/>
                <a:ea typeface="+mn-lt"/>
                <a:cs typeface="+mn-cs"/>
              </a:rPr>
              <a:t>In our analysis we found neural network with 1 layer and 2 nodes configuration to be most accurate, with accuracy of 94.7% </a:t>
            </a:r>
            <a:r>
              <a:rPr lang="en-GB" sz="2200" kern="1200">
                <a:latin typeface="AkayaTelivigala" pitchFamily="2" charset="77"/>
                <a:ea typeface="+mn-ea"/>
                <a:cs typeface="+mn-cs"/>
              </a:rPr>
              <a:t>. </a:t>
            </a:r>
            <a:endParaRPr lang="en-GB" sz="2200">
              <a:latin typeface="AkayaTelivigala" pitchFamily="2" charset="77"/>
            </a:endParaRPr>
          </a:p>
          <a:p>
            <a:endParaRPr lang="en-GB" sz="2200">
              <a:latin typeface="AkayaTelivigala" pitchFamily="2" charset="77"/>
              <a:cs typeface="AkayaTelivigala" pitchFamily="2" charset="77"/>
            </a:endParaRPr>
          </a:p>
          <a:p>
            <a:endParaRPr lang="en-US" sz="2200"/>
          </a:p>
        </p:txBody>
      </p:sp>
      <p:pic>
        <p:nvPicPr>
          <p:cNvPr id="4" name="Content Placeholder 4" descr="A close up of a logo&#10;&#10;Description automatically generated">
            <a:extLst>
              <a:ext uri="{FF2B5EF4-FFF2-40B4-BE49-F238E27FC236}">
                <a16:creationId xmlns:a16="http://schemas.microsoft.com/office/drawing/2014/main" id="{C5CE0D0F-8C54-E402-2FA7-98591696459D}"/>
              </a:ext>
            </a:extLst>
          </p:cNvPr>
          <p:cNvPicPr>
            <a:picLocks noChangeAspect="1"/>
          </p:cNvPicPr>
          <p:nvPr/>
        </p:nvPicPr>
        <p:blipFill>
          <a:blip r:embed="rId2"/>
          <a:stretch>
            <a:fillRect/>
          </a:stretch>
        </p:blipFill>
        <p:spPr>
          <a:xfrm>
            <a:off x="630936" y="3533651"/>
            <a:ext cx="10917936" cy="1473922"/>
          </a:xfrm>
          <a:prstGeom prst="rect">
            <a:avLst/>
          </a:prstGeom>
        </p:spPr>
      </p:pic>
    </p:spTree>
    <p:extLst>
      <p:ext uri="{BB962C8B-B14F-4D97-AF65-F5344CB8AC3E}">
        <p14:creationId xmlns:p14="http://schemas.microsoft.com/office/powerpoint/2010/main" val="192100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a steeple on a hill&#10;&#10;Description automatically generated">
            <a:extLst>
              <a:ext uri="{FF2B5EF4-FFF2-40B4-BE49-F238E27FC236}">
                <a16:creationId xmlns:a16="http://schemas.microsoft.com/office/drawing/2014/main" id="{6FE489BA-364D-84F7-0026-1E07E6C0339D}"/>
              </a:ext>
            </a:extLst>
          </p:cNvPr>
          <p:cNvPicPr>
            <a:picLocks noChangeAspect="1"/>
          </p:cNvPicPr>
          <p:nvPr/>
        </p:nvPicPr>
        <p:blipFill rotWithShape="1">
          <a:blip r:embed="rId2">
            <a:alphaModFix amt="35000"/>
          </a:blip>
          <a:srcRect t="15778"/>
          <a:stretch/>
        </p:blipFill>
        <p:spPr>
          <a:xfrm>
            <a:off x="0" y="10"/>
            <a:ext cx="12198824" cy="6857990"/>
          </a:xfrm>
          <a:prstGeom prst="rect">
            <a:avLst/>
          </a:prstGeom>
        </p:spPr>
      </p:pic>
      <p:sp>
        <p:nvSpPr>
          <p:cNvPr id="7" name="TextBox 6">
            <a:extLst>
              <a:ext uri="{FF2B5EF4-FFF2-40B4-BE49-F238E27FC236}">
                <a16:creationId xmlns:a16="http://schemas.microsoft.com/office/drawing/2014/main" id="{6F33B125-788F-2924-EE76-793CDE0F1FB6}"/>
              </a:ext>
            </a:extLst>
          </p:cNvPr>
          <p:cNvSpPr txBox="1"/>
          <p:nvPr/>
        </p:nvSpPr>
        <p:spPr>
          <a:xfrm>
            <a:off x="3584479" y="2767280"/>
            <a:ext cx="5023042" cy="1323439"/>
          </a:xfrm>
          <a:prstGeom prst="rect">
            <a:avLst/>
          </a:prstGeom>
          <a:noFill/>
        </p:spPr>
        <p:txBody>
          <a:bodyPr wrap="none" rtlCol="0">
            <a:spAutoFit/>
          </a:bodyPr>
          <a:lstStyle/>
          <a:p>
            <a:pPr algn="ctr"/>
            <a:r>
              <a:rPr lang="en-US" sz="8000" b="1" u="sng" dirty="0">
                <a:latin typeface="Times New Roman" panose="02020603050405020304" pitchFamily="18" charset="0"/>
                <a:cs typeface="Times New Roman" panose="02020603050405020304" pitchFamily="18" charset="0"/>
              </a:rPr>
              <a:t>Thank You</a:t>
            </a:r>
          </a:p>
        </p:txBody>
      </p:sp>
      <p:pic>
        <p:nvPicPr>
          <p:cNvPr id="9" name="Picture 8" descr="A black background with orange and blue text&#10;&#10;Description automatically generated">
            <a:extLst>
              <a:ext uri="{FF2B5EF4-FFF2-40B4-BE49-F238E27FC236}">
                <a16:creationId xmlns:a16="http://schemas.microsoft.com/office/drawing/2014/main" id="{BE09FE31-65DC-A882-F43A-58E4BBE9DC9D}"/>
              </a:ext>
            </a:extLst>
          </p:cNvPr>
          <p:cNvPicPr>
            <a:picLocks noChangeAspect="1"/>
          </p:cNvPicPr>
          <p:nvPr/>
        </p:nvPicPr>
        <p:blipFill>
          <a:blip r:embed="rId3"/>
          <a:stretch>
            <a:fillRect/>
          </a:stretch>
        </p:blipFill>
        <p:spPr>
          <a:xfrm>
            <a:off x="9022031" y="126203"/>
            <a:ext cx="2965581" cy="876494"/>
          </a:xfrm>
          <a:prstGeom prst="rect">
            <a:avLst/>
          </a:prstGeom>
        </p:spPr>
      </p:pic>
    </p:spTree>
    <p:extLst>
      <p:ext uri="{BB962C8B-B14F-4D97-AF65-F5344CB8AC3E}">
        <p14:creationId xmlns:p14="http://schemas.microsoft.com/office/powerpoint/2010/main" val="21056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2D139F7-1CB9-0A34-42E3-0DD7C95B0515}"/>
              </a:ext>
            </a:extLst>
          </p:cNvPr>
          <p:cNvSpPr txBox="1"/>
          <p:nvPr/>
        </p:nvSpPr>
        <p:spPr>
          <a:xfrm>
            <a:off x="630936" y="457200"/>
            <a:ext cx="4343400" cy="192938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600">
                <a:latin typeface="+mj-lt"/>
                <a:ea typeface="+mj-ea"/>
                <a:cs typeface="+mj-cs"/>
              </a:rPr>
              <a:t>Overall view of relationship of the continuous dependent variable (SalePrice) with all continuous X-variables</a:t>
            </a:r>
            <a:endParaRPr lang="en-US" sz="2600" b="1" u="sng">
              <a:latin typeface="+mj-lt"/>
              <a:ea typeface="+mj-ea"/>
              <a:cs typeface="+mj-cs"/>
            </a:endParaRPr>
          </a:p>
        </p:txBody>
      </p:sp>
      <p:sp>
        <p:nvSpPr>
          <p:cNvPr id="30"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3E11025-0F4F-1693-7E35-B43D7AF57509}"/>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Pair panel – Used for quick exploratory data analysis, shows trends, histogram (frequency), correlation</a:t>
            </a:r>
          </a:p>
          <a:p>
            <a:pPr indent="-228600">
              <a:lnSpc>
                <a:spcPct val="90000"/>
              </a:lnSpc>
              <a:spcAft>
                <a:spcPts val="600"/>
              </a:spcAft>
              <a:buFont typeface="Arial" panose="020B0604020202020204" pitchFamily="34" charset="0"/>
              <a:buChar char="•"/>
            </a:pPr>
            <a:endParaRPr lang="en-US" sz="2200"/>
          </a:p>
        </p:txBody>
      </p:sp>
      <p:pic>
        <p:nvPicPr>
          <p:cNvPr id="8" name="Picture 7" descr="A diagram of a number of numbers&#10;&#10;Description automatically generated with medium confidence">
            <a:extLst>
              <a:ext uri="{FF2B5EF4-FFF2-40B4-BE49-F238E27FC236}">
                <a16:creationId xmlns:a16="http://schemas.microsoft.com/office/drawing/2014/main" id="{A2D74B27-D02B-668D-E1B8-71B641B19AFE}"/>
              </a:ext>
            </a:extLst>
          </p:cNvPr>
          <p:cNvPicPr>
            <a:picLocks noChangeAspect="1"/>
          </p:cNvPicPr>
          <p:nvPr/>
        </p:nvPicPr>
        <p:blipFill>
          <a:blip r:embed="rId2"/>
          <a:stretch>
            <a:fillRect/>
          </a:stretch>
        </p:blipFill>
        <p:spPr>
          <a:xfrm>
            <a:off x="466344" y="2747994"/>
            <a:ext cx="5468112" cy="332187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30259501-09C1-852F-A0C2-D0277144D93A}"/>
              </a:ext>
            </a:extLst>
          </p:cNvPr>
          <p:cNvPicPr>
            <a:picLocks noChangeAspect="1"/>
          </p:cNvPicPr>
          <p:nvPr/>
        </p:nvPicPr>
        <p:blipFill>
          <a:blip r:embed="rId3"/>
          <a:stretch>
            <a:fillRect/>
          </a:stretch>
        </p:blipFill>
        <p:spPr>
          <a:xfrm>
            <a:off x="6254496" y="2747994"/>
            <a:ext cx="5468112" cy="3321876"/>
          </a:xfrm>
          <a:prstGeom prst="rect">
            <a:avLst/>
          </a:prstGeom>
        </p:spPr>
      </p:pic>
    </p:spTree>
    <p:extLst>
      <p:ext uri="{BB962C8B-B14F-4D97-AF65-F5344CB8AC3E}">
        <p14:creationId xmlns:p14="http://schemas.microsoft.com/office/powerpoint/2010/main" val="3123495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raph&#10;&#10;Description automatically generated">
            <a:extLst>
              <a:ext uri="{FF2B5EF4-FFF2-40B4-BE49-F238E27FC236}">
                <a16:creationId xmlns:a16="http://schemas.microsoft.com/office/drawing/2014/main" id="{6E56C228-0BBF-BFF8-8A32-6B4F17014B1F}"/>
              </a:ext>
            </a:extLst>
          </p:cNvPr>
          <p:cNvPicPr>
            <a:picLocks noChangeAspect="1"/>
          </p:cNvPicPr>
          <p:nvPr/>
        </p:nvPicPr>
        <p:blipFill>
          <a:blip r:embed="rId2"/>
          <a:stretch>
            <a:fillRect/>
          </a:stretch>
        </p:blipFill>
        <p:spPr>
          <a:xfrm>
            <a:off x="463296" y="587496"/>
            <a:ext cx="5471160" cy="3392118"/>
          </a:xfrm>
          <a:prstGeom prst="rect">
            <a:avLst/>
          </a:prstGeom>
        </p:spPr>
      </p:pic>
      <p:pic>
        <p:nvPicPr>
          <p:cNvPr id="4" name="Picture 3" descr="A screenshot of a graph&#10;&#10;Description automatically generated">
            <a:extLst>
              <a:ext uri="{FF2B5EF4-FFF2-40B4-BE49-F238E27FC236}">
                <a16:creationId xmlns:a16="http://schemas.microsoft.com/office/drawing/2014/main" id="{67BDB0F0-2874-BFF7-1F53-AB005A38548B}"/>
              </a:ext>
            </a:extLst>
          </p:cNvPr>
          <p:cNvPicPr>
            <a:picLocks noChangeAspect="1"/>
          </p:cNvPicPr>
          <p:nvPr/>
        </p:nvPicPr>
        <p:blipFill>
          <a:blip r:embed="rId3"/>
          <a:stretch>
            <a:fillRect/>
          </a:stretch>
        </p:blipFill>
        <p:spPr>
          <a:xfrm>
            <a:off x="6254496" y="635368"/>
            <a:ext cx="5471160" cy="3296374"/>
          </a:xfrm>
          <a:prstGeom prst="rect">
            <a:avLst/>
          </a:prstGeom>
        </p:spPr>
      </p:pic>
      <p:sp>
        <p:nvSpPr>
          <p:cNvPr id="25"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E121D3-6C35-201C-A60A-F32D3DAB9F8A}"/>
              </a:ext>
            </a:extLst>
          </p:cNvPr>
          <p:cNvSpPr txBox="1"/>
          <p:nvPr/>
        </p:nvSpPr>
        <p:spPr>
          <a:xfrm>
            <a:off x="5333999" y="4440365"/>
            <a:ext cx="6214871" cy="1722691"/>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We couldn’t get relationship with all variables together using pair panel, as the resulting graph will be unreadable due to several attributes.</a:t>
            </a:r>
            <a:br>
              <a:rPr lang="en-US" sz="2200"/>
            </a:br>
            <a:r>
              <a:rPr lang="en-US" sz="2200"/>
              <a:t>Correlation matrix might get an accurate overall view of all variables with price. </a:t>
            </a:r>
          </a:p>
          <a:p>
            <a:pPr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164597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3E9C7C6-3DE4-8FA7-F6B1-E0A0CF53E47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Correlation of various factors with Sales Price</a:t>
            </a:r>
          </a:p>
        </p:txBody>
      </p:sp>
      <p:pic>
        <p:nvPicPr>
          <p:cNvPr id="5" name="Content Placeholder 4" descr="A screen shot of a chart&#10;&#10;Description automatically generated">
            <a:extLst>
              <a:ext uri="{FF2B5EF4-FFF2-40B4-BE49-F238E27FC236}">
                <a16:creationId xmlns:a16="http://schemas.microsoft.com/office/drawing/2014/main" id="{D71C50D7-48B9-ADA5-A36D-F80B4FE51B03}"/>
              </a:ext>
            </a:extLst>
          </p:cNvPr>
          <p:cNvPicPr>
            <a:picLocks noGrp="1" noChangeAspect="1"/>
          </p:cNvPicPr>
          <p:nvPr>
            <p:ph idx="1"/>
          </p:nvPr>
        </p:nvPicPr>
        <p:blipFill rotWithShape="1">
          <a:blip r:embed="rId2"/>
          <a:srcRect l="7845" r="13265" b="-1"/>
          <a:stretch/>
        </p:blipFill>
        <p:spPr>
          <a:xfrm>
            <a:off x="643467" y="2006189"/>
            <a:ext cx="10905066" cy="3732275"/>
          </a:xfrm>
          <a:prstGeom prst="rect">
            <a:avLst/>
          </a:prstGeom>
        </p:spPr>
      </p:pic>
    </p:spTree>
    <p:extLst>
      <p:ext uri="{BB962C8B-B14F-4D97-AF65-F5344CB8AC3E}">
        <p14:creationId xmlns:p14="http://schemas.microsoft.com/office/powerpoint/2010/main" val="2217190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5F3D05-C78F-3DD4-0101-8EBC760C9A7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AkayaTelivigala" pitchFamily="2" charset="77"/>
                <a:cs typeface="AkayaTelivigala" pitchFamily="2" charset="77"/>
              </a:rPr>
              <a:t>Factors Influencing House Price</a:t>
            </a:r>
          </a:p>
        </p:txBody>
      </p:sp>
      <p:pic>
        <p:nvPicPr>
          <p:cNvPr id="5" name="Content Placeholder 4" descr="A table with numbers and letters&#10;&#10;Description automatically generated">
            <a:extLst>
              <a:ext uri="{FF2B5EF4-FFF2-40B4-BE49-F238E27FC236}">
                <a16:creationId xmlns:a16="http://schemas.microsoft.com/office/drawing/2014/main" id="{FB675F0E-5550-88B9-2919-CB2E831802A3}"/>
              </a:ext>
            </a:extLst>
          </p:cNvPr>
          <p:cNvPicPr>
            <a:picLocks noChangeAspect="1"/>
          </p:cNvPicPr>
          <p:nvPr/>
        </p:nvPicPr>
        <p:blipFill>
          <a:blip r:embed="rId2"/>
          <a:stretch>
            <a:fillRect/>
          </a:stretch>
        </p:blipFill>
        <p:spPr>
          <a:xfrm>
            <a:off x="9738628" y="1086847"/>
            <a:ext cx="1819388" cy="4681976"/>
          </a:xfrm>
          <a:prstGeom prst="rect">
            <a:avLst/>
          </a:prstGeom>
        </p:spPr>
      </p:pic>
      <p:sp>
        <p:nvSpPr>
          <p:cNvPr id="11" name="TextBox 10">
            <a:extLst>
              <a:ext uri="{FF2B5EF4-FFF2-40B4-BE49-F238E27FC236}">
                <a16:creationId xmlns:a16="http://schemas.microsoft.com/office/drawing/2014/main" id="{6678189C-919D-AD89-D29F-8DD48919E774}"/>
              </a:ext>
            </a:extLst>
          </p:cNvPr>
          <p:cNvSpPr txBox="1"/>
          <p:nvPr/>
        </p:nvSpPr>
        <p:spPr>
          <a:xfrm>
            <a:off x="4918551" y="930316"/>
            <a:ext cx="2781048" cy="2339102"/>
          </a:xfrm>
          <a:prstGeom prst="rect">
            <a:avLst/>
          </a:prstGeom>
          <a:noFill/>
        </p:spPr>
        <p:txBody>
          <a:bodyPr wrap="square" rtlCol="0">
            <a:spAutoFit/>
          </a:bodyPr>
          <a:lstStyle/>
          <a:p>
            <a:pPr defTabSz="658368">
              <a:spcAft>
                <a:spcPts val="600"/>
              </a:spcAft>
            </a:pPr>
            <a:r>
              <a:rPr lang="en-US" kern="1200" dirty="0">
                <a:solidFill>
                  <a:schemeClr val="tx1"/>
                </a:solidFill>
                <a:latin typeface="AkayaTelivigala" pitchFamily="2" charset="77"/>
                <a:ea typeface="+mn-ea"/>
                <a:cs typeface="+mn-cs"/>
              </a:rPr>
              <a:t>Two of the highest correlation found with Sales Price </a:t>
            </a:r>
          </a:p>
          <a:p>
            <a:pPr defTabSz="658368">
              <a:spcAft>
                <a:spcPts val="600"/>
              </a:spcAft>
            </a:pPr>
            <a:endParaRPr lang="en-US" kern="1200" dirty="0">
              <a:solidFill>
                <a:schemeClr val="tx1"/>
              </a:solidFill>
              <a:latin typeface="AkayaTelivigala" pitchFamily="2" charset="77"/>
              <a:ea typeface="+mn-ea"/>
              <a:cs typeface="+mn-cs"/>
            </a:endParaRPr>
          </a:p>
          <a:p>
            <a:pPr defTabSz="658368">
              <a:spcAft>
                <a:spcPts val="600"/>
              </a:spcAft>
            </a:pPr>
            <a:r>
              <a:rPr lang="en-US" kern="1200" dirty="0" err="1">
                <a:solidFill>
                  <a:schemeClr val="tx1"/>
                </a:solidFill>
                <a:latin typeface="AkayaTelivigala" pitchFamily="2" charset="77"/>
                <a:ea typeface="+mn-ea"/>
                <a:cs typeface="+mn-cs"/>
              </a:rPr>
              <a:t>OverallQual</a:t>
            </a:r>
            <a:r>
              <a:rPr lang="en-US" kern="1200" dirty="0">
                <a:solidFill>
                  <a:schemeClr val="tx1"/>
                </a:solidFill>
                <a:latin typeface="AkayaTelivigala" pitchFamily="2" charset="77"/>
                <a:ea typeface="+mn-ea"/>
                <a:cs typeface="+mn-cs"/>
              </a:rPr>
              <a:t> – 0.80106</a:t>
            </a:r>
          </a:p>
          <a:p>
            <a:pPr defTabSz="658368">
              <a:spcAft>
                <a:spcPts val="600"/>
              </a:spcAft>
            </a:pPr>
            <a:endParaRPr lang="en-US" kern="1200" dirty="0">
              <a:solidFill>
                <a:schemeClr val="tx1"/>
              </a:solidFill>
              <a:latin typeface="AkayaTelivigala" pitchFamily="2" charset="77"/>
              <a:ea typeface="+mn-ea"/>
              <a:cs typeface="+mn-cs"/>
            </a:endParaRPr>
          </a:p>
          <a:p>
            <a:pPr defTabSz="658368">
              <a:spcAft>
                <a:spcPts val="600"/>
              </a:spcAft>
            </a:pPr>
            <a:r>
              <a:rPr lang="en-US" kern="1200" dirty="0" err="1">
                <a:solidFill>
                  <a:schemeClr val="tx1"/>
                </a:solidFill>
                <a:latin typeface="AkayaTelivigala" pitchFamily="2" charset="77"/>
                <a:ea typeface="+mn-ea"/>
                <a:cs typeface="+mn-cs"/>
              </a:rPr>
              <a:t>LivArea</a:t>
            </a:r>
            <a:r>
              <a:rPr lang="en-US" kern="1200" dirty="0">
                <a:solidFill>
                  <a:schemeClr val="tx1"/>
                </a:solidFill>
                <a:latin typeface="AkayaTelivigala" pitchFamily="2" charset="77"/>
                <a:ea typeface="+mn-ea"/>
                <a:cs typeface="+mn-cs"/>
              </a:rPr>
              <a:t> – 0.73891</a:t>
            </a:r>
            <a:endParaRPr lang="en-US" sz="2800" dirty="0">
              <a:latin typeface="AkayaTelivigala" pitchFamily="2" charset="77"/>
              <a:cs typeface="AkayaTelivigala" pitchFamily="2" charset="77"/>
            </a:endParaRPr>
          </a:p>
        </p:txBody>
      </p:sp>
      <p:sp>
        <p:nvSpPr>
          <p:cNvPr id="12" name="TextBox 11">
            <a:extLst>
              <a:ext uri="{FF2B5EF4-FFF2-40B4-BE49-F238E27FC236}">
                <a16:creationId xmlns:a16="http://schemas.microsoft.com/office/drawing/2014/main" id="{18FB8A68-D0C1-A109-6726-08168D27820A}"/>
              </a:ext>
            </a:extLst>
          </p:cNvPr>
          <p:cNvSpPr txBox="1"/>
          <p:nvPr/>
        </p:nvSpPr>
        <p:spPr>
          <a:xfrm>
            <a:off x="4346139" y="4514523"/>
            <a:ext cx="3779523" cy="523220"/>
          </a:xfrm>
          <a:prstGeom prst="rect">
            <a:avLst/>
          </a:prstGeom>
          <a:noFill/>
        </p:spPr>
        <p:txBody>
          <a:bodyPr wrap="square" rtlCol="0">
            <a:spAutoFit/>
          </a:bodyPr>
          <a:lstStyle/>
          <a:p>
            <a:pPr defTabSz="658368">
              <a:spcAft>
                <a:spcPts val="600"/>
              </a:spcAft>
            </a:pPr>
            <a:r>
              <a:rPr lang="en-US" sz="1400" kern="1200" dirty="0">
                <a:solidFill>
                  <a:schemeClr val="tx1"/>
                </a:solidFill>
                <a:latin typeface="AkayaTelivigala" pitchFamily="2" charset="77"/>
                <a:ea typeface="+mn-ea"/>
                <a:cs typeface="+mn-cs"/>
              </a:rPr>
              <a:t>Overall quality of the house and living area influence the sales price of the house the most. </a:t>
            </a:r>
            <a:endParaRPr lang="en-US" sz="2000" dirty="0">
              <a:latin typeface="AkayaTelivigala" pitchFamily="2" charset="77"/>
              <a:cs typeface="AkayaTelivigala" pitchFamily="2" charset="77"/>
            </a:endParaRPr>
          </a:p>
        </p:txBody>
      </p:sp>
      <p:sp>
        <p:nvSpPr>
          <p:cNvPr id="13" name="Right Arrow 12">
            <a:extLst>
              <a:ext uri="{FF2B5EF4-FFF2-40B4-BE49-F238E27FC236}">
                <a16:creationId xmlns:a16="http://schemas.microsoft.com/office/drawing/2014/main" id="{7D8C77A0-63D7-605A-83C8-2F6C4AC1E269}"/>
              </a:ext>
            </a:extLst>
          </p:cNvPr>
          <p:cNvSpPr/>
          <p:nvPr/>
        </p:nvSpPr>
        <p:spPr>
          <a:xfrm>
            <a:off x="8507301" y="3111002"/>
            <a:ext cx="1101714" cy="3168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616E43C7-80D1-2AB0-69FE-DB2228D76C3F}"/>
              </a:ext>
            </a:extLst>
          </p:cNvPr>
          <p:cNvSpPr/>
          <p:nvPr/>
        </p:nvSpPr>
        <p:spPr>
          <a:xfrm>
            <a:off x="8507300" y="1615647"/>
            <a:ext cx="1101714" cy="3168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024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with medium confidence">
            <a:extLst>
              <a:ext uri="{FF2B5EF4-FFF2-40B4-BE49-F238E27FC236}">
                <a16:creationId xmlns:a16="http://schemas.microsoft.com/office/drawing/2014/main" id="{2993C056-4A14-7570-FE08-1FC89BC5961D}"/>
              </a:ext>
            </a:extLst>
          </p:cNvPr>
          <p:cNvPicPr>
            <a:picLocks noChangeAspect="1"/>
          </p:cNvPicPr>
          <p:nvPr/>
        </p:nvPicPr>
        <p:blipFill>
          <a:blip r:embed="rId2"/>
          <a:stretch>
            <a:fillRect/>
          </a:stretch>
        </p:blipFill>
        <p:spPr>
          <a:xfrm>
            <a:off x="6123277" y="526774"/>
            <a:ext cx="5723235" cy="3554896"/>
          </a:xfrm>
          <a:prstGeom prst="rect">
            <a:avLst/>
          </a:prstGeom>
        </p:spPr>
      </p:pic>
      <p:pic>
        <p:nvPicPr>
          <p:cNvPr id="5" name="Picture 4" descr="A graph showing a graph of blue dots&#10;&#10;Description automatically generated with medium confidence">
            <a:extLst>
              <a:ext uri="{FF2B5EF4-FFF2-40B4-BE49-F238E27FC236}">
                <a16:creationId xmlns:a16="http://schemas.microsoft.com/office/drawing/2014/main" id="{499901A1-BE62-ED60-A569-912869D6CE00}"/>
              </a:ext>
            </a:extLst>
          </p:cNvPr>
          <p:cNvPicPr>
            <a:picLocks noChangeAspect="1"/>
          </p:cNvPicPr>
          <p:nvPr/>
        </p:nvPicPr>
        <p:blipFill>
          <a:blip r:embed="rId3"/>
          <a:stretch>
            <a:fillRect/>
          </a:stretch>
        </p:blipFill>
        <p:spPr>
          <a:xfrm>
            <a:off x="404492" y="2594112"/>
            <a:ext cx="5664233" cy="3554895"/>
          </a:xfrm>
          <a:prstGeom prst="rect">
            <a:avLst/>
          </a:prstGeom>
        </p:spPr>
      </p:pic>
      <p:sp>
        <p:nvSpPr>
          <p:cNvPr id="6" name="TextBox 5">
            <a:extLst>
              <a:ext uri="{FF2B5EF4-FFF2-40B4-BE49-F238E27FC236}">
                <a16:creationId xmlns:a16="http://schemas.microsoft.com/office/drawing/2014/main" id="{717EBBA3-192B-166C-C9B6-E0D6471F8A30}"/>
              </a:ext>
            </a:extLst>
          </p:cNvPr>
          <p:cNvSpPr txBox="1"/>
          <p:nvPr/>
        </p:nvSpPr>
        <p:spPr>
          <a:xfrm>
            <a:off x="586409" y="526774"/>
            <a:ext cx="4005469" cy="1384995"/>
          </a:xfrm>
          <a:prstGeom prst="rect">
            <a:avLst/>
          </a:prstGeom>
          <a:noFill/>
        </p:spPr>
        <p:txBody>
          <a:bodyPr wrap="square" rtlCol="0">
            <a:spAutoFit/>
          </a:bodyPr>
          <a:lstStyle/>
          <a:p>
            <a:r>
              <a:rPr lang="en-US" sz="2800" dirty="0">
                <a:latin typeface="AkayaTelivigala" pitchFamily="2" charset="77"/>
                <a:cs typeface="AkayaTelivigala" pitchFamily="2" charset="77"/>
              </a:rPr>
              <a:t>Graphs – strong relationship of x variables with sales price </a:t>
            </a:r>
          </a:p>
        </p:txBody>
      </p:sp>
      <p:sp>
        <p:nvSpPr>
          <p:cNvPr id="7" name="TextBox 6">
            <a:extLst>
              <a:ext uri="{FF2B5EF4-FFF2-40B4-BE49-F238E27FC236}">
                <a16:creationId xmlns:a16="http://schemas.microsoft.com/office/drawing/2014/main" id="{02E1CEC7-CB2D-0E80-2265-E0149BDF0E31}"/>
              </a:ext>
            </a:extLst>
          </p:cNvPr>
          <p:cNvSpPr txBox="1"/>
          <p:nvPr/>
        </p:nvSpPr>
        <p:spPr>
          <a:xfrm>
            <a:off x="7255565" y="4532243"/>
            <a:ext cx="3260035" cy="923330"/>
          </a:xfrm>
          <a:prstGeom prst="rect">
            <a:avLst/>
          </a:prstGeom>
          <a:noFill/>
        </p:spPr>
        <p:txBody>
          <a:bodyPr wrap="square" rtlCol="0">
            <a:spAutoFit/>
          </a:bodyPr>
          <a:lstStyle/>
          <a:p>
            <a:r>
              <a:rPr lang="en-US" dirty="0">
                <a:latin typeface="AkayaTelivigala" pitchFamily="2" charset="77"/>
                <a:cs typeface="AkayaTelivigala" pitchFamily="2" charset="77"/>
              </a:rPr>
              <a:t>Both the graphs show linear relationship of x variable with sales price </a:t>
            </a:r>
          </a:p>
        </p:txBody>
      </p:sp>
    </p:spTree>
    <p:extLst>
      <p:ext uri="{BB962C8B-B14F-4D97-AF65-F5344CB8AC3E}">
        <p14:creationId xmlns:p14="http://schemas.microsoft.com/office/powerpoint/2010/main" val="253236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17880-469B-7BDD-B798-42392D934CA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Lm Model</a:t>
            </a:r>
          </a:p>
        </p:txBody>
      </p:sp>
      <p:pic>
        <p:nvPicPr>
          <p:cNvPr id="4" name="Content Placeholder 3" descr="A screenshot of a computer&#10;&#10;Description automatically generated">
            <a:extLst>
              <a:ext uri="{FF2B5EF4-FFF2-40B4-BE49-F238E27FC236}">
                <a16:creationId xmlns:a16="http://schemas.microsoft.com/office/drawing/2014/main" id="{4A66902E-9CF1-CFA3-8E92-92A7C28B7DC9}"/>
              </a:ext>
            </a:extLst>
          </p:cNvPr>
          <p:cNvPicPr>
            <a:picLocks noGrp="1" noChangeAspect="1"/>
          </p:cNvPicPr>
          <p:nvPr>
            <p:ph idx="1"/>
          </p:nvPr>
        </p:nvPicPr>
        <p:blipFill>
          <a:blip r:embed="rId2"/>
          <a:stretch>
            <a:fillRect/>
          </a:stretch>
        </p:blipFill>
        <p:spPr>
          <a:xfrm>
            <a:off x="5705061" y="643466"/>
            <a:ext cx="4453428" cy="5568739"/>
          </a:xfrm>
          <a:prstGeom prst="rect">
            <a:avLst/>
          </a:prstGeom>
        </p:spPr>
      </p:pic>
    </p:spTree>
    <p:extLst>
      <p:ext uri="{BB962C8B-B14F-4D97-AF65-F5344CB8AC3E}">
        <p14:creationId xmlns:p14="http://schemas.microsoft.com/office/powerpoint/2010/main" val="3308618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C350DB-A5A0-48A0-0EE3-B63AADF9CBB4}"/>
              </a:ext>
            </a:extLst>
          </p:cNvPr>
          <p:cNvSpPr>
            <a:spLocks noGrp="1"/>
          </p:cNvSpPr>
          <p:nvPr>
            <p:ph type="title"/>
          </p:nvPr>
        </p:nvSpPr>
        <p:spPr>
          <a:xfrm>
            <a:off x="838200" y="3905833"/>
            <a:ext cx="4215063" cy="2398713"/>
          </a:xfrm>
        </p:spPr>
        <p:txBody>
          <a:bodyPr vert="horz" lIns="91440" tIns="45720" rIns="91440" bIns="45720" rtlCol="0" anchor="ctr">
            <a:normAutofit/>
          </a:bodyPr>
          <a:lstStyle/>
          <a:p>
            <a:r>
              <a:rPr lang="en-US" b="1" kern="1200" dirty="0">
                <a:solidFill>
                  <a:schemeClr val="tx1"/>
                </a:solidFill>
                <a:latin typeface="AkayaTelivigala" pitchFamily="2" charset="77"/>
                <a:cs typeface="AkayaTelivigala" pitchFamily="2" charset="77"/>
              </a:rPr>
              <a:t>Variance Inflation Factor</a:t>
            </a:r>
          </a:p>
          <a:p>
            <a:endParaRPr lang="en-US" kern="1200" dirty="0">
              <a:solidFill>
                <a:schemeClr val="tx1"/>
              </a:solidFill>
              <a:latin typeface="AkayaTelivigala" pitchFamily="2" charset="77"/>
              <a:cs typeface="AkayaTelivigala" pitchFamily="2" charset="77"/>
            </a:endParaRPr>
          </a:p>
        </p:txBody>
      </p:sp>
      <p:pic>
        <p:nvPicPr>
          <p:cNvPr id="9" name="Picture 8" descr="A close-up of a number&#10;&#10;Description automatically generated">
            <a:extLst>
              <a:ext uri="{FF2B5EF4-FFF2-40B4-BE49-F238E27FC236}">
                <a16:creationId xmlns:a16="http://schemas.microsoft.com/office/drawing/2014/main" id="{3C438056-9491-65A9-6205-E4AA4859EB7E}"/>
              </a:ext>
            </a:extLst>
          </p:cNvPr>
          <p:cNvPicPr>
            <a:picLocks noChangeAspect="1"/>
          </p:cNvPicPr>
          <p:nvPr/>
        </p:nvPicPr>
        <p:blipFill>
          <a:blip r:embed="rId2"/>
          <a:stretch>
            <a:fillRect/>
          </a:stretch>
        </p:blipFill>
        <p:spPr>
          <a:xfrm>
            <a:off x="1158955" y="998073"/>
            <a:ext cx="9875259" cy="1580041"/>
          </a:xfrm>
          <a:prstGeom prst="rect">
            <a:avLst/>
          </a:prstGeom>
        </p:spPr>
      </p:pic>
      <p:sp>
        <p:nvSpPr>
          <p:cNvPr id="26" name="TextBox 25">
            <a:extLst>
              <a:ext uri="{FF2B5EF4-FFF2-40B4-BE49-F238E27FC236}">
                <a16:creationId xmlns:a16="http://schemas.microsoft.com/office/drawing/2014/main" id="{C42F69F9-8BEA-4F2D-4B01-6F4CC24AF0A5}"/>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400" dirty="0">
                <a:latin typeface="AkayaTelivigala" pitchFamily="2" charset="77"/>
                <a:cs typeface="AkayaTelivigala" pitchFamily="2" charset="77"/>
              </a:rPr>
              <a:t>VIF (Variance Inflation Factor) can be used to identify multicollinearity by assigning each attribute a score.</a:t>
            </a:r>
          </a:p>
          <a:p>
            <a:pPr indent="-228600">
              <a:lnSpc>
                <a:spcPct val="90000"/>
              </a:lnSpc>
              <a:spcAft>
                <a:spcPts val="600"/>
              </a:spcAft>
              <a:buFont typeface="Arial" panose="020B0604020202020204" pitchFamily="34" charset="0"/>
              <a:buChar char="•"/>
            </a:pPr>
            <a:endParaRPr lang="en-US" sz="1400" dirty="0">
              <a:latin typeface="AkayaTelivigala" pitchFamily="2" charset="77"/>
              <a:cs typeface="AkayaTelivigala" pitchFamily="2" charset="77"/>
            </a:endParaRPr>
          </a:p>
          <a:p>
            <a:pPr marL="285750" indent="-228600">
              <a:lnSpc>
                <a:spcPct val="90000"/>
              </a:lnSpc>
              <a:spcAft>
                <a:spcPts val="600"/>
              </a:spcAft>
              <a:buFont typeface="Arial" panose="020B0604020202020204" pitchFamily="34" charset="0"/>
              <a:buChar char="•"/>
            </a:pPr>
            <a:r>
              <a:rPr lang="en-US" sz="1400" dirty="0">
                <a:latin typeface="AkayaTelivigala" pitchFamily="2" charset="77"/>
                <a:cs typeface="AkayaTelivigala" pitchFamily="2" charset="77"/>
              </a:rPr>
              <a:t>A VIF value of less than 10 indicates that the predictor variable is not highly correlated with the other predictor variables in the regression model, and therefore, there is no serious multicollinearity problem.</a:t>
            </a:r>
          </a:p>
          <a:p>
            <a:pPr marL="57150">
              <a:lnSpc>
                <a:spcPct val="90000"/>
              </a:lnSpc>
              <a:spcAft>
                <a:spcPts val="600"/>
              </a:spcAft>
            </a:pPr>
            <a:r>
              <a:rPr lang="en-US" sz="1400" dirty="0">
                <a:latin typeface="AkayaTelivigala" pitchFamily="2" charset="77"/>
                <a:cs typeface="AkayaTelivigala" pitchFamily="2" charset="77"/>
              </a:rPr>
              <a:t>     </a:t>
            </a:r>
          </a:p>
          <a:p>
            <a:pPr marL="285750" indent="-228600">
              <a:lnSpc>
                <a:spcPct val="90000"/>
              </a:lnSpc>
              <a:spcAft>
                <a:spcPts val="600"/>
              </a:spcAft>
              <a:buFont typeface="Arial" panose="020B0604020202020204" pitchFamily="34" charset="0"/>
              <a:buChar char="•"/>
            </a:pPr>
            <a:r>
              <a:rPr lang="en-US" sz="1400" dirty="0">
                <a:latin typeface="AkayaTelivigala" pitchFamily="2" charset="77"/>
                <a:cs typeface="AkayaTelivigala" pitchFamily="2" charset="77"/>
              </a:rPr>
              <a:t>To remove multicollinearity, we can remove correlated independent variables or combine them. </a:t>
            </a:r>
          </a:p>
        </p:txBody>
      </p:sp>
    </p:spTree>
    <p:extLst>
      <p:ext uri="{BB962C8B-B14F-4D97-AF65-F5344CB8AC3E}">
        <p14:creationId xmlns:p14="http://schemas.microsoft.com/office/powerpoint/2010/main" val="2913703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2562</TotalTime>
  <Words>668</Words>
  <Application>Microsoft Macintosh PowerPoint</Application>
  <PresentationFormat>Widescreen</PresentationFormat>
  <Paragraphs>81</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AkayaTelivigala</vt:lpstr>
      <vt:lpstr>Arial</vt:lpstr>
      <vt:lpstr>Calibri</vt:lpstr>
      <vt:lpstr>Calibri Light</vt:lpstr>
      <vt:lpstr>Copperplate Gothic Bold</vt:lpstr>
      <vt:lpstr>Rockwell</vt:lpstr>
      <vt:lpstr>Times New Roman</vt:lpstr>
      <vt:lpstr>Office Theme</vt:lpstr>
      <vt:lpstr>PowerPoint Presentation</vt:lpstr>
      <vt:lpstr>Dataset Description</vt:lpstr>
      <vt:lpstr>PowerPoint Presentation</vt:lpstr>
      <vt:lpstr>PowerPoint Presentation</vt:lpstr>
      <vt:lpstr>Correlation of various factors with Sales Price</vt:lpstr>
      <vt:lpstr>Factors Influencing House Price</vt:lpstr>
      <vt:lpstr>PowerPoint Presentation</vt:lpstr>
      <vt:lpstr>Lm Model</vt:lpstr>
      <vt:lpstr>Variance Inflation Factor </vt:lpstr>
      <vt:lpstr>VIF less than 10</vt:lpstr>
      <vt:lpstr>PowerPoint Presentation</vt:lpstr>
      <vt:lpstr>Neural Network (single layer)</vt:lpstr>
      <vt:lpstr>Visual Representation of the Neural Network with 1 Hidden Layer and 3 Nodes</vt:lpstr>
      <vt:lpstr>Testing our model</vt:lpstr>
      <vt:lpstr>Neural Network (two layer)</vt:lpstr>
      <vt:lpstr>Visual Representation of the Neural Network with 2 Hidden Layer and 3 Nodes in both layers</vt:lpstr>
      <vt:lpstr>Testing our model</vt:lpstr>
      <vt:lpstr>Lessons Learnt</vt:lpstr>
      <vt:lpstr>Lessons Learnt</vt:lpstr>
      <vt:lpstr>Which neural network was the most accurate?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Prasun Abhishek Sanjay Kumar Singh</dc:creator>
  <cp:lastModifiedBy>Priyamvada Barve</cp:lastModifiedBy>
  <cp:revision>15</cp:revision>
  <dcterms:created xsi:type="dcterms:W3CDTF">2023-10-02T18:17:35Z</dcterms:created>
  <dcterms:modified xsi:type="dcterms:W3CDTF">2023-11-13T21:11:55Z</dcterms:modified>
</cp:coreProperties>
</file>